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1"/>
  </p:notesMasterIdLst>
  <p:sldIdLst>
    <p:sldId id="256" r:id="rId2"/>
    <p:sldId id="259" r:id="rId3"/>
    <p:sldId id="258" r:id="rId4"/>
    <p:sldId id="263" r:id="rId5"/>
    <p:sldId id="271" r:id="rId6"/>
    <p:sldId id="262" r:id="rId7"/>
    <p:sldId id="264" r:id="rId8"/>
    <p:sldId id="265" r:id="rId9"/>
    <p:sldId id="266" r:id="rId10"/>
    <p:sldId id="267" r:id="rId11"/>
    <p:sldId id="268" r:id="rId12"/>
    <p:sldId id="270" r:id="rId13"/>
    <p:sldId id="272" r:id="rId14"/>
    <p:sldId id="269" r:id="rId15"/>
    <p:sldId id="275" r:id="rId16"/>
    <p:sldId id="261" r:id="rId17"/>
    <p:sldId id="260" r:id="rId18"/>
    <p:sldId id="276"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36"/>
    <p:restoredTop sz="94696"/>
  </p:normalViewPr>
  <p:slideViewPr>
    <p:cSldViewPr snapToGrid="0">
      <p:cViewPr varScale="1">
        <p:scale>
          <a:sx n="105" d="100"/>
          <a:sy n="105" d="100"/>
        </p:scale>
        <p:origin x="84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918039-CADA-2042-A7D2-6A4CC93B3AAC}"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GB"/>
        </a:p>
      </dgm:t>
    </dgm:pt>
    <dgm:pt modelId="{6DFBBC3E-0C93-8542-AE72-DF350D40ACF2}">
      <dgm:prSet/>
      <dgm:spPr/>
      <dgm:t>
        <a:bodyPr/>
        <a:lstStyle/>
        <a:p>
          <a:r>
            <a:rPr lang="en-US" dirty="0">
              <a:latin typeface="Tahoma" panose="020B0604030504040204" pitchFamily="34" charset="0"/>
              <a:ea typeface="Tahoma" panose="020B0604030504040204" pitchFamily="34" charset="0"/>
              <a:cs typeface="Tahoma" panose="020B0604030504040204" pitchFamily="34" charset="0"/>
            </a:rPr>
            <a:t>Problem Statement</a:t>
          </a:r>
          <a:endParaRPr lang="en-GB" dirty="0">
            <a:latin typeface="Tahoma" panose="020B0604030504040204" pitchFamily="34" charset="0"/>
            <a:ea typeface="Tahoma" panose="020B0604030504040204" pitchFamily="34" charset="0"/>
            <a:cs typeface="Tahoma" panose="020B0604030504040204" pitchFamily="34" charset="0"/>
          </a:endParaRPr>
        </a:p>
      </dgm:t>
    </dgm:pt>
    <dgm:pt modelId="{91A7482B-0B4B-F241-B15D-BBFA2F1705F7}" type="parTrans" cxnId="{DF7AC155-80AD-F94D-9AB8-8B22AE3D3ACD}">
      <dgm:prSet/>
      <dgm:spPr/>
      <dgm:t>
        <a:bodyPr/>
        <a:lstStyle/>
        <a:p>
          <a:endParaRPr lang="en-GB"/>
        </a:p>
      </dgm:t>
    </dgm:pt>
    <dgm:pt modelId="{FED15097-A7E0-C04C-B49F-46D35D10CD23}" type="sibTrans" cxnId="{DF7AC155-80AD-F94D-9AB8-8B22AE3D3ACD}">
      <dgm:prSet/>
      <dgm:spPr/>
      <dgm:t>
        <a:bodyPr/>
        <a:lstStyle/>
        <a:p>
          <a:endParaRPr lang="en-GB"/>
        </a:p>
      </dgm:t>
    </dgm:pt>
    <dgm:pt modelId="{B457EDA5-B70C-DF45-AA74-435285A3D2DE}">
      <dgm:prSet/>
      <dgm:spPr/>
      <dgm:t>
        <a:bodyPr/>
        <a:lstStyle/>
        <a:p>
          <a:r>
            <a:rPr lang="en-US" dirty="0">
              <a:latin typeface="Tahoma" panose="020B0604030504040204" pitchFamily="34" charset="0"/>
              <a:ea typeface="Tahoma" panose="020B0604030504040204" pitchFamily="34" charset="0"/>
              <a:cs typeface="Tahoma" panose="020B0604030504040204" pitchFamily="34" charset="0"/>
            </a:rPr>
            <a:t>Key Insights </a:t>
          </a:r>
          <a:endParaRPr lang="en-GB" dirty="0">
            <a:latin typeface="Tahoma" panose="020B0604030504040204" pitchFamily="34" charset="0"/>
            <a:ea typeface="Tahoma" panose="020B0604030504040204" pitchFamily="34" charset="0"/>
            <a:cs typeface="Tahoma" panose="020B0604030504040204" pitchFamily="34" charset="0"/>
          </a:endParaRPr>
        </a:p>
      </dgm:t>
    </dgm:pt>
    <dgm:pt modelId="{8B047C9D-7B5D-454E-BF55-71DE77D05B60}" type="parTrans" cxnId="{25CA1A15-1902-B443-848D-5F94A826928C}">
      <dgm:prSet/>
      <dgm:spPr/>
      <dgm:t>
        <a:bodyPr/>
        <a:lstStyle/>
        <a:p>
          <a:endParaRPr lang="en-GB"/>
        </a:p>
      </dgm:t>
    </dgm:pt>
    <dgm:pt modelId="{CF6B89B5-C477-F449-9EE4-07CA58A38232}" type="sibTrans" cxnId="{25CA1A15-1902-B443-848D-5F94A826928C}">
      <dgm:prSet/>
      <dgm:spPr/>
      <dgm:t>
        <a:bodyPr/>
        <a:lstStyle/>
        <a:p>
          <a:endParaRPr lang="en-GB"/>
        </a:p>
      </dgm:t>
    </dgm:pt>
    <dgm:pt modelId="{41B5DB4F-D731-DF45-A54F-60BFD61D9184}">
      <dgm:prSet/>
      <dgm:spPr/>
      <dgm:t>
        <a:bodyPr/>
        <a:lstStyle/>
        <a:p>
          <a:r>
            <a:rPr lang="en-US" dirty="0">
              <a:latin typeface="Tahoma" panose="020B0604030504040204" pitchFamily="34" charset="0"/>
              <a:ea typeface="Tahoma" panose="020B0604030504040204" pitchFamily="34" charset="0"/>
              <a:cs typeface="Tahoma" panose="020B0604030504040204" pitchFamily="34" charset="0"/>
            </a:rPr>
            <a:t>Recommendations</a:t>
          </a:r>
          <a:endParaRPr lang="en-GB" dirty="0">
            <a:latin typeface="Tahoma" panose="020B0604030504040204" pitchFamily="34" charset="0"/>
            <a:ea typeface="Tahoma" panose="020B0604030504040204" pitchFamily="34" charset="0"/>
            <a:cs typeface="Tahoma" panose="020B0604030504040204" pitchFamily="34" charset="0"/>
          </a:endParaRPr>
        </a:p>
      </dgm:t>
    </dgm:pt>
    <dgm:pt modelId="{63BDC7B1-8F5D-A643-85A4-C8F8FE518F81}" type="parTrans" cxnId="{CB5C510A-DCCA-2C4D-ADD1-98CEE69185AF}">
      <dgm:prSet/>
      <dgm:spPr/>
      <dgm:t>
        <a:bodyPr/>
        <a:lstStyle/>
        <a:p>
          <a:endParaRPr lang="en-GB"/>
        </a:p>
      </dgm:t>
    </dgm:pt>
    <dgm:pt modelId="{DD1C9D20-A690-C947-960A-FAB48393BADF}" type="sibTrans" cxnId="{CB5C510A-DCCA-2C4D-ADD1-98CEE69185AF}">
      <dgm:prSet/>
      <dgm:spPr/>
      <dgm:t>
        <a:bodyPr/>
        <a:lstStyle/>
        <a:p>
          <a:endParaRPr lang="en-GB"/>
        </a:p>
      </dgm:t>
    </dgm:pt>
    <dgm:pt modelId="{CC9C0D8E-0FE4-784A-A8B0-D3A83080C054}">
      <dgm:prSet/>
      <dgm:spPr/>
      <dgm:t>
        <a:bodyPr/>
        <a:lstStyle/>
        <a:p>
          <a:r>
            <a:rPr lang="en-US" dirty="0">
              <a:latin typeface="Tahoma" panose="020B0604030504040204" pitchFamily="34" charset="0"/>
              <a:ea typeface="Tahoma" panose="020B0604030504040204" pitchFamily="34" charset="0"/>
              <a:cs typeface="Tahoma" panose="020B0604030504040204" pitchFamily="34" charset="0"/>
            </a:rPr>
            <a:t>Project Objective</a:t>
          </a:r>
          <a:endParaRPr lang="en-GB" dirty="0">
            <a:latin typeface="Tahoma" panose="020B0604030504040204" pitchFamily="34" charset="0"/>
            <a:ea typeface="Tahoma" panose="020B0604030504040204" pitchFamily="34" charset="0"/>
            <a:cs typeface="Tahoma" panose="020B0604030504040204" pitchFamily="34" charset="0"/>
          </a:endParaRPr>
        </a:p>
      </dgm:t>
    </dgm:pt>
    <dgm:pt modelId="{6B25A6BA-8B99-444B-9881-C504D31B6E3C}" type="sibTrans" cxnId="{7AFD5CBD-CEBE-2A4D-AC5F-F3443DB428F7}">
      <dgm:prSet/>
      <dgm:spPr/>
      <dgm:t>
        <a:bodyPr/>
        <a:lstStyle/>
        <a:p>
          <a:endParaRPr lang="en-GB"/>
        </a:p>
      </dgm:t>
    </dgm:pt>
    <dgm:pt modelId="{AC2AD683-F08C-B34C-B665-2ED5E3B66810}" type="parTrans" cxnId="{7AFD5CBD-CEBE-2A4D-AC5F-F3443DB428F7}">
      <dgm:prSet/>
      <dgm:spPr/>
      <dgm:t>
        <a:bodyPr/>
        <a:lstStyle/>
        <a:p>
          <a:endParaRPr lang="en-GB"/>
        </a:p>
      </dgm:t>
    </dgm:pt>
    <dgm:pt modelId="{C970A83B-4AF9-7246-89C8-ADCF6E208253}">
      <dgm:prSet/>
      <dgm:spPr/>
      <dgm:t>
        <a:bodyPr/>
        <a:lstStyle/>
        <a:p>
          <a:r>
            <a:rPr lang="en-GB" dirty="0"/>
            <a:t>Tableau Analysis</a:t>
          </a:r>
        </a:p>
      </dgm:t>
    </dgm:pt>
    <dgm:pt modelId="{B143215E-F75D-5041-B9CD-58E15D3C4111}" type="parTrans" cxnId="{17C37524-AA7E-FA49-95A6-F9732E5F0A9D}">
      <dgm:prSet/>
      <dgm:spPr/>
      <dgm:t>
        <a:bodyPr/>
        <a:lstStyle/>
        <a:p>
          <a:endParaRPr lang="en-GB"/>
        </a:p>
      </dgm:t>
    </dgm:pt>
    <dgm:pt modelId="{48847CB4-808B-DC4E-9531-3CD2C5B45F16}" type="sibTrans" cxnId="{17C37524-AA7E-FA49-95A6-F9732E5F0A9D}">
      <dgm:prSet/>
      <dgm:spPr/>
      <dgm:t>
        <a:bodyPr/>
        <a:lstStyle/>
        <a:p>
          <a:endParaRPr lang="en-GB"/>
        </a:p>
      </dgm:t>
    </dgm:pt>
    <dgm:pt modelId="{DF404089-89BF-7E46-B51B-4A9F88179C59}" type="pres">
      <dgm:prSet presAssocID="{C7918039-CADA-2042-A7D2-6A4CC93B3AAC}" presName="Name0" presStyleCnt="0">
        <dgm:presLayoutVars>
          <dgm:chMax val="7"/>
          <dgm:chPref val="7"/>
          <dgm:dir/>
        </dgm:presLayoutVars>
      </dgm:prSet>
      <dgm:spPr/>
    </dgm:pt>
    <dgm:pt modelId="{3B198102-CAAC-A342-8902-AFDCB97035FC}" type="pres">
      <dgm:prSet presAssocID="{C7918039-CADA-2042-A7D2-6A4CC93B3AAC}" presName="Name1" presStyleCnt="0"/>
      <dgm:spPr/>
    </dgm:pt>
    <dgm:pt modelId="{A20B1677-3820-8242-8691-ECA19AEA151E}" type="pres">
      <dgm:prSet presAssocID="{C7918039-CADA-2042-A7D2-6A4CC93B3AAC}" presName="cycle" presStyleCnt="0"/>
      <dgm:spPr/>
    </dgm:pt>
    <dgm:pt modelId="{0539975B-78CA-044F-8E77-0A8A8070A6CA}" type="pres">
      <dgm:prSet presAssocID="{C7918039-CADA-2042-A7D2-6A4CC93B3AAC}" presName="srcNode" presStyleLbl="node1" presStyleIdx="0" presStyleCnt="5"/>
      <dgm:spPr/>
    </dgm:pt>
    <dgm:pt modelId="{A41A29FD-53AA-924A-B64A-B444FBA8956A}" type="pres">
      <dgm:prSet presAssocID="{C7918039-CADA-2042-A7D2-6A4CC93B3AAC}" presName="conn" presStyleLbl="parChTrans1D2" presStyleIdx="0" presStyleCnt="1"/>
      <dgm:spPr/>
    </dgm:pt>
    <dgm:pt modelId="{92C10DA4-E960-204E-8625-2CC28C6F1C45}" type="pres">
      <dgm:prSet presAssocID="{C7918039-CADA-2042-A7D2-6A4CC93B3AAC}" presName="extraNode" presStyleLbl="node1" presStyleIdx="0" presStyleCnt="5"/>
      <dgm:spPr/>
    </dgm:pt>
    <dgm:pt modelId="{0B111378-89E4-304A-85FA-7CDC5DF71AD5}" type="pres">
      <dgm:prSet presAssocID="{C7918039-CADA-2042-A7D2-6A4CC93B3AAC}" presName="dstNode" presStyleLbl="node1" presStyleIdx="0" presStyleCnt="5"/>
      <dgm:spPr/>
    </dgm:pt>
    <dgm:pt modelId="{824E5189-D6DE-0647-B218-87B81E6C543A}" type="pres">
      <dgm:prSet presAssocID="{6DFBBC3E-0C93-8542-AE72-DF350D40ACF2}" presName="text_1" presStyleLbl="node1" presStyleIdx="0" presStyleCnt="5">
        <dgm:presLayoutVars>
          <dgm:bulletEnabled val="1"/>
        </dgm:presLayoutVars>
      </dgm:prSet>
      <dgm:spPr/>
    </dgm:pt>
    <dgm:pt modelId="{AB0DBC98-24EE-A847-8DF4-8DEA7A1A4EF3}" type="pres">
      <dgm:prSet presAssocID="{6DFBBC3E-0C93-8542-AE72-DF350D40ACF2}" presName="accent_1" presStyleCnt="0"/>
      <dgm:spPr/>
    </dgm:pt>
    <dgm:pt modelId="{912D61A4-C427-AF4C-9E96-5D69032110B4}" type="pres">
      <dgm:prSet presAssocID="{6DFBBC3E-0C93-8542-AE72-DF350D40ACF2}" presName="accentRepeatNode" presStyleLbl="solidFgAcc1" presStyleIdx="0" presStyleCnt="5"/>
      <dgm:spPr/>
    </dgm:pt>
    <dgm:pt modelId="{D6AF0D07-FA6C-3343-8D00-D004CF17AB06}" type="pres">
      <dgm:prSet presAssocID="{CC9C0D8E-0FE4-784A-A8B0-D3A83080C054}" presName="text_2" presStyleLbl="node1" presStyleIdx="1" presStyleCnt="5">
        <dgm:presLayoutVars>
          <dgm:bulletEnabled val="1"/>
        </dgm:presLayoutVars>
      </dgm:prSet>
      <dgm:spPr/>
    </dgm:pt>
    <dgm:pt modelId="{20FFFAE1-48CD-3A40-AB42-A86E8D907D48}" type="pres">
      <dgm:prSet presAssocID="{CC9C0D8E-0FE4-784A-A8B0-D3A83080C054}" presName="accent_2" presStyleCnt="0"/>
      <dgm:spPr/>
    </dgm:pt>
    <dgm:pt modelId="{D41F00A0-1E78-1F4C-9C0C-54B699DB8F81}" type="pres">
      <dgm:prSet presAssocID="{CC9C0D8E-0FE4-784A-A8B0-D3A83080C054}" presName="accentRepeatNode" presStyleLbl="solidFgAcc1" presStyleIdx="1" presStyleCnt="5"/>
      <dgm:spPr/>
    </dgm:pt>
    <dgm:pt modelId="{D3D259D2-B0CB-A04E-97F1-B5C745EB756A}" type="pres">
      <dgm:prSet presAssocID="{C970A83B-4AF9-7246-89C8-ADCF6E208253}" presName="text_3" presStyleLbl="node1" presStyleIdx="2" presStyleCnt="5">
        <dgm:presLayoutVars>
          <dgm:bulletEnabled val="1"/>
        </dgm:presLayoutVars>
      </dgm:prSet>
      <dgm:spPr/>
    </dgm:pt>
    <dgm:pt modelId="{F0A33380-C6F5-E042-9399-265BCADAC59A}" type="pres">
      <dgm:prSet presAssocID="{C970A83B-4AF9-7246-89C8-ADCF6E208253}" presName="accent_3" presStyleCnt="0"/>
      <dgm:spPr/>
    </dgm:pt>
    <dgm:pt modelId="{E69AF105-9A45-4B46-9D69-CA58138D6B2E}" type="pres">
      <dgm:prSet presAssocID="{C970A83B-4AF9-7246-89C8-ADCF6E208253}" presName="accentRepeatNode" presStyleLbl="solidFgAcc1" presStyleIdx="2" presStyleCnt="5"/>
      <dgm:spPr/>
    </dgm:pt>
    <dgm:pt modelId="{AAA6F9B9-3652-8444-AE32-49AD0F97E6E8}" type="pres">
      <dgm:prSet presAssocID="{B457EDA5-B70C-DF45-AA74-435285A3D2DE}" presName="text_4" presStyleLbl="node1" presStyleIdx="3" presStyleCnt="5">
        <dgm:presLayoutVars>
          <dgm:bulletEnabled val="1"/>
        </dgm:presLayoutVars>
      </dgm:prSet>
      <dgm:spPr/>
    </dgm:pt>
    <dgm:pt modelId="{614B8C55-EEC7-5A41-AF84-CA472E11763D}" type="pres">
      <dgm:prSet presAssocID="{B457EDA5-B70C-DF45-AA74-435285A3D2DE}" presName="accent_4" presStyleCnt="0"/>
      <dgm:spPr/>
    </dgm:pt>
    <dgm:pt modelId="{FFF29EC2-2468-EC43-BD05-3D2B8F8583DA}" type="pres">
      <dgm:prSet presAssocID="{B457EDA5-B70C-DF45-AA74-435285A3D2DE}" presName="accentRepeatNode" presStyleLbl="solidFgAcc1" presStyleIdx="3" presStyleCnt="5"/>
      <dgm:spPr/>
    </dgm:pt>
    <dgm:pt modelId="{BF927D9D-27BD-DA49-9785-AF113661E0D6}" type="pres">
      <dgm:prSet presAssocID="{41B5DB4F-D731-DF45-A54F-60BFD61D9184}" presName="text_5" presStyleLbl="node1" presStyleIdx="4" presStyleCnt="5">
        <dgm:presLayoutVars>
          <dgm:bulletEnabled val="1"/>
        </dgm:presLayoutVars>
      </dgm:prSet>
      <dgm:spPr/>
    </dgm:pt>
    <dgm:pt modelId="{A214721C-1D0C-EF4D-B895-5A67E7442DC2}" type="pres">
      <dgm:prSet presAssocID="{41B5DB4F-D731-DF45-A54F-60BFD61D9184}" presName="accent_5" presStyleCnt="0"/>
      <dgm:spPr/>
    </dgm:pt>
    <dgm:pt modelId="{00D192E0-E33F-A447-B625-7101A341FCFA}" type="pres">
      <dgm:prSet presAssocID="{41B5DB4F-D731-DF45-A54F-60BFD61D9184}" presName="accentRepeatNode" presStyleLbl="solidFgAcc1" presStyleIdx="4" presStyleCnt="5"/>
      <dgm:spPr/>
    </dgm:pt>
  </dgm:ptLst>
  <dgm:cxnLst>
    <dgm:cxn modelId="{CB5C510A-DCCA-2C4D-ADD1-98CEE69185AF}" srcId="{C7918039-CADA-2042-A7D2-6A4CC93B3AAC}" destId="{41B5DB4F-D731-DF45-A54F-60BFD61D9184}" srcOrd="4" destOrd="0" parTransId="{63BDC7B1-8F5D-A643-85A4-C8F8FE518F81}" sibTransId="{DD1C9D20-A690-C947-960A-FAB48393BADF}"/>
    <dgm:cxn modelId="{C71EFE13-DD3F-9E44-AB89-5067EAC7BE2C}" type="presOf" srcId="{FED15097-A7E0-C04C-B49F-46D35D10CD23}" destId="{A41A29FD-53AA-924A-B64A-B444FBA8956A}" srcOrd="0" destOrd="0" presId="urn:microsoft.com/office/officeart/2008/layout/VerticalCurvedList"/>
    <dgm:cxn modelId="{25CA1A15-1902-B443-848D-5F94A826928C}" srcId="{C7918039-CADA-2042-A7D2-6A4CC93B3AAC}" destId="{B457EDA5-B70C-DF45-AA74-435285A3D2DE}" srcOrd="3" destOrd="0" parTransId="{8B047C9D-7B5D-454E-BF55-71DE77D05B60}" sibTransId="{CF6B89B5-C477-F449-9EE4-07CA58A38232}"/>
    <dgm:cxn modelId="{6277B115-8988-124B-B390-6B42D8A1667B}" type="presOf" srcId="{B457EDA5-B70C-DF45-AA74-435285A3D2DE}" destId="{AAA6F9B9-3652-8444-AE32-49AD0F97E6E8}" srcOrd="0" destOrd="0" presId="urn:microsoft.com/office/officeart/2008/layout/VerticalCurvedList"/>
    <dgm:cxn modelId="{17C37524-AA7E-FA49-95A6-F9732E5F0A9D}" srcId="{C7918039-CADA-2042-A7D2-6A4CC93B3AAC}" destId="{C970A83B-4AF9-7246-89C8-ADCF6E208253}" srcOrd="2" destOrd="0" parTransId="{B143215E-F75D-5041-B9CD-58E15D3C4111}" sibTransId="{48847CB4-808B-DC4E-9531-3CD2C5B45F16}"/>
    <dgm:cxn modelId="{AABF0944-B256-E94B-82DB-89788B6D2A42}" type="presOf" srcId="{6DFBBC3E-0C93-8542-AE72-DF350D40ACF2}" destId="{824E5189-D6DE-0647-B218-87B81E6C543A}" srcOrd="0" destOrd="0" presId="urn:microsoft.com/office/officeart/2008/layout/VerticalCurvedList"/>
    <dgm:cxn modelId="{4CB32549-4CD7-FA40-A0E7-728214AB8B7A}" type="presOf" srcId="{C7918039-CADA-2042-A7D2-6A4CC93B3AAC}" destId="{DF404089-89BF-7E46-B51B-4A9F88179C59}" srcOrd="0" destOrd="0" presId="urn:microsoft.com/office/officeart/2008/layout/VerticalCurvedList"/>
    <dgm:cxn modelId="{DF7AC155-80AD-F94D-9AB8-8B22AE3D3ACD}" srcId="{C7918039-CADA-2042-A7D2-6A4CC93B3AAC}" destId="{6DFBBC3E-0C93-8542-AE72-DF350D40ACF2}" srcOrd="0" destOrd="0" parTransId="{91A7482B-0B4B-F241-B15D-BBFA2F1705F7}" sibTransId="{FED15097-A7E0-C04C-B49F-46D35D10CD23}"/>
    <dgm:cxn modelId="{0C98FE8E-E5DD-C143-B9B4-B25F20FB3C29}" type="presOf" srcId="{CC9C0D8E-0FE4-784A-A8B0-D3A83080C054}" destId="{D6AF0D07-FA6C-3343-8D00-D004CF17AB06}" srcOrd="0" destOrd="0" presId="urn:microsoft.com/office/officeart/2008/layout/VerticalCurvedList"/>
    <dgm:cxn modelId="{21E735AE-2EFC-F942-B773-7225D70AFCCF}" type="presOf" srcId="{41B5DB4F-D731-DF45-A54F-60BFD61D9184}" destId="{BF927D9D-27BD-DA49-9785-AF113661E0D6}" srcOrd="0" destOrd="0" presId="urn:microsoft.com/office/officeart/2008/layout/VerticalCurvedList"/>
    <dgm:cxn modelId="{7AFD5CBD-CEBE-2A4D-AC5F-F3443DB428F7}" srcId="{C7918039-CADA-2042-A7D2-6A4CC93B3AAC}" destId="{CC9C0D8E-0FE4-784A-A8B0-D3A83080C054}" srcOrd="1" destOrd="0" parTransId="{AC2AD683-F08C-B34C-B665-2ED5E3B66810}" sibTransId="{6B25A6BA-8B99-444B-9881-C504D31B6E3C}"/>
    <dgm:cxn modelId="{790C07C0-8B8C-BE47-BE13-84101402F9CF}" type="presOf" srcId="{C970A83B-4AF9-7246-89C8-ADCF6E208253}" destId="{D3D259D2-B0CB-A04E-97F1-B5C745EB756A}" srcOrd="0" destOrd="0" presId="urn:microsoft.com/office/officeart/2008/layout/VerticalCurvedList"/>
    <dgm:cxn modelId="{E5C73F78-D1E4-8A4F-BD1E-7D0F2F3046F1}" type="presParOf" srcId="{DF404089-89BF-7E46-B51B-4A9F88179C59}" destId="{3B198102-CAAC-A342-8902-AFDCB97035FC}" srcOrd="0" destOrd="0" presId="urn:microsoft.com/office/officeart/2008/layout/VerticalCurvedList"/>
    <dgm:cxn modelId="{B2BE8E45-CA4D-1244-A864-8DC2BBAC2666}" type="presParOf" srcId="{3B198102-CAAC-A342-8902-AFDCB97035FC}" destId="{A20B1677-3820-8242-8691-ECA19AEA151E}" srcOrd="0" destOrd="0" presId="urn:microsoft.com/office/officeart/2008/layout/VerticalCurvedList"/>
    <dgm:cxn modelId="{A57A2531-338A-C44E-B469-A9F6865E8067}" type="presParOf" srcId="{A20B1677-3820-8242-8691-ECA19AEA151E}" destId="{0539975B-78CA-044F-8E77-0A8A8070A6CA}" srcOrd="0" destOrd="0" presId="urn:microsoft.com/office/officeart/2008/layout/VerticalCurvedList"/>
    <dgm:cxn modelId="{7B20ADD5-EAF0-F74B-9F90-72C14E8FC9AE}" type="presParOf" srcId="{A20B1677-3820-8242-8691-ECA19AEA151E}" destId="{A41A29FD-53AA-924A-B64A-B444FBA8956A}" srcOrd="1" destOrd="0" presId="urn:microsoft.com/office/officeart/2008/layout/VerticalCurvedList"/>
    <dgm:cxn modelId="{4F2EA0CB-07E4-5A46-B410-16893FC52E2E}" type="presParOf" srcId="{A20B1677-3820-8242-8691-ECA19AEA151E}" destId="{92C10DA4-E960-204E-8625-2CC28C6F1C45}" srcOrd="2" destOrd="0" presId="urn:microsoft.com/office/officeart/2008/layout/VerticalCurvedList"/>
    <dgm:cxn modelId="{C62BD123-516B-C244-A3E8-07717C094D25}" type="presParOf" srcId="{A20B1677-3820-8242-8691-ECA19AEA151E}" destId="{0B111378-89E4-304A-85FA-7CDC5DF71AD5}" srcOrd="3" destOrd="0" presId="urn:microsoft.com/office/officeart/2008/layout/VerticalCurvedList"/>
    <dgm:cxn modelId="{BCDA349B-4182-F24A-A181-AE93F7D386D7}" type="presParOf" srcId="{3B198102-CAAC-A342-8902-AFDCB97035FC}" destId="{824E5189-D6DE-0647-B218-87B81E6C543A}" srcOrd="1" destOrd="0" presId="urn:microsoft.com/office/officeart/2008/layout/VerticalCurvedList"/>
    <dgm:cxn modelId="{0F2F6130-BF26-F645-A698-F1156E62299A}" type="presParOf" srcId="{3B198102-CAAC-A342-8902-AFDCB97035FC}" destId="{AB0DBC98-24EE-A847-8DF4-8DEA7A1A4EF3}" srcOrd="2" destOrd="0" presId="urn:microsoft.com/office/officeart/2008/layout/VerticalCurvedList"/>
    <dgm:cxn modelId="{F77EB73A-8967-AA49-BD65-5982F42E1366}" type="presParOf" srcId="{AB0DBC98-24EE-A847-8DF4-8DEA7A1A4EF3}" destId="{912D61A4-C427-AF4C-9E96-5D69032110B4}" srcOrd="0" destOrd="0" presId="urn:microsoft.com/office/officeart/2008/layout/VerticalCurvedList"/>
    <dgm:cxn modelId="{9EDFDE5E-9356-AB47-B1B4-98DEEF701721}" type="presParOf" srcId="{3B198102-CAAC-A342-8902-AFDCB97035FC}" destId="{D6AF0D07-FA6C-3343-8D00-D004CF17AB06}" srcOrd="3" destOrd="0" presId="urn:microsoft.com/office/officeart/2008/layout/VerticalCurvedList"/>
    <dgm:cxn modelId="{A837D891-8D93-6A44-A19C-2F3510A90734}" type="presParOf" srcId="{3B198102-CAAC-A342-8902-AFDCB97035FC}" destId="{20FFFAE1-48CD-3A40-AB42-A86E8D907D48}" srcOrd="4" destOrd="0" presId="urn:microsoft.com/office/officeart/2008/layout/VerticalCurvedList"/>
    <dgm:cxn modelId="{AF37ED09-5707-E84E-8737-9A5F054825B1}" type="presParOf" srcId="{20FFFAE1-48CD-3A40-AB42-A86E8D907D48}" destId="{D41F00A0-1E78-1F4C-9C0C-54B699DB8F81}" srcOrd="0" destOrd="0" presId="urn:microsoft.com/office/officeart/2008/layout/VerticalCurvedList"/>
    <dgm:cxn modelId="{13FE32C9-9B84-AA4B-B00F-E2E40BA49775}" type="presParOf" srcId="{3B198102-CAAC-A342-8902-AFDCB97035FC}" destId="{D3D259D2-B0CB-A04E-97F1-B5C745EB756A}" srcOrd="5" destOrd="0" presId="urn:microsoft.com/office/officeart/2008/layout/VerticalCurvedList"/>
    <dgm:cxn modelId="{FB5A0A9F-AECD-B041-88DA-12BA8FFA65C6}" type="presParOf" srcId="{3B198102-CAAC-A342-8902-AFDCB97035FC}" destId="{F0A33380-C6F5-E042-9399-265BCADAC59A}" srcOrd="6" destOrd="0" presId="urn:microsoft.com/office/officeart/2008/layout/VerticalCurvedList"/>
    <dgm:cxn modelId="{FBC56D6C-16BD-624D-84FD-0EDE2775E1D1}" type="presParOf" srcId="{F0A33380-C6F5-E042-9399-265BCADAC59A}" destId="{E69AF105-9A45-4B46-9D69-CA58138D6B2E}" srcOrd="0" destOrd="0" presId="urn:microsoft.com/office/officeart/2008/layout/VerticalCurvedList"/>
    <dgm:cxn modelId="{9CE93E74-74C3-DD47-9B27-6F4A5C77A324}" type="presParOf" srcId="{3B198102-CAAC-A342-8902-AFDCB97035FC}" destId="{AAA6F9B9-3652-8444-AE32-49AD0F97E6E8}" srcOrd="7" destOrd="0" presId="urn:microsoft.com/office/officeart/2008/layout/VerticalCurvedList"/>
    <dgm:cxn modelId="{95831DDD-0C9E-E04E-BCA5-408F8FDB5666}" type="presParOf" srcId="{3B198102-CAAC-A342-8902-AFDCB97035FC}" destId="{614B8C55-EEC7-5A41-AF84-CA472E11763D}" srcOrd="8" destOrd="0" presId="urn:microsoft.com/office/officeart/2008/layout/VerticalCurvedList"/>
    <dgm:cxn modelId="{EE5AABD9-4276-3A4D-9F9A-4BF0AFB74AB6}" type="presParOf" srcId="{614B8C55-EEC7-5A41-AF84-CA472E11763D}" destId="{FFF29EC2-2468-EC43-BD05-3D2B8F8583DA}" srcOrd="0" destOrd="0" presId="urn:microsoft.com/office/officeart/2008/layout/VerticalCurvedList"/>
    <dgm:cxn modelId="{5A10824F-28BE-294D-B48E-8BCC3517AACE}" type="presParOf" srcId="{3B198102-CAAC-A342-8902-AFDCB97035FC}" destId="{BF927D9D-27BD-DA49-9785-AF113661E0D6}" srcOrd="9" destOrd="0" presId="urn:microsoft.com/office/officeart/2008/layout/VerticalCurvedList"/>
    <dgm:cxn modelId="{A03FC80F-C042-004F-A8D7-18FE563DC85D}" type="presParOf" srcId="{3B198102-CAAC-A342-8902-AFDCB97035FC}" destId="{A214721C-1D0C-EF4D-B895-5A67E7442DC2}" srcOrd="10" destOrd="0" presId="urn:microsoft.com/office/officeart/2008/layout/VerticalCurvedList"/>
    <dgm:cxn modelId="{2B692FE0-5E81-504D-B665-8FBD6A1985C5}" type="presParOf" srcId="{A214721C-1D0C-EF4D-B895-5A67E7442DC2}" destId="{00D192E0-E33F-A447-B625-7101A341FCFA}"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1A29FD-53AA-924A-B64A-B444FBA8956A}">
      <dsp:nvSpPr>
        <dsp:cNvPr id="0" name=""/>
        <dsp:cNvSpPr/>
      </dsp:nvSpPr>
      <dsp:spPr>
        <a:xfrm>
          <a:off x="-3425274" y="-526679"/>
          <a:ext cx="4084055" cy="4084055"/>
        </a:xfrm>
        <a:prstGeom prst="blockArc">
          <a:avLst>
            <a:gd name="adj1" fmla="val 18900000"/>
            <a:gd name="adj2" fmla="val 2700000"/>
            <a:gd name="adj3" fmla="val 529"/>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24E5189-D6DE-0647-B218-87B81E6C543A}">
      <dsp:nvSpPr>
        <dsp:cNvPr id="0" name=""/>
        <dsp:cNvSpPr/>
      </dsp:nvSpPr>
      <dsp:spPr>
        <a:xfrm>
          <a:off x="289054" y="189357"/>
          <a:ext cx="4132318" cy="378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0798"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ahoma" panose="020B0604030504040204" pitchFamily="34" charset="0"/>
              <a:ea typeface="Tahoma" panose="020B0604030504040204" pitchFamily="34" charset="0"/>
              <a:cs typeface="Tahoma" panose="020B0604030504040204" pitchFamily="34" charset="0"/>
            </a:rPr>
            <a:t>Problem Statement</a:t>
          </a:r>
          <a:endParaRPr lang="en-GB" sz="1900" kern="1200" dirty="0">
            <a:latin typeface="Tahoma" panose="020B0604030504040204" pitchFamily="34" charset="0"/>
            <a:ea typeface="Tahoma" panose="020B0604030504040204" pitchFamily="34" charset="0"/>
            <a:cs typeface="Tahoma" panose="020B0604030504040204" pitchFamily="34" charset="0"/>
          </a:endParaRPr>
        </a:p>
      </dsp:txBody>
      <dsp:txXfrm>
        <a:off x="289054" y="189357"/>
        <a:ext cx="4132318" cy="378958"/>
      </dsp:txXfrm>
    </dsp:sp>
    <dsp:sp modelId="{912D61A4-C427-AF4C-9E96-5D69032110B4}">
      <dsp:nvSpPr>
        <dsp:cNvPr id="0" name=""/>
        <dsp:cNvSpPr/>
      </dsp:nvSpPr>
      <dsp:spPr>
        <a:xfrm>
          <a:off x="52205" y="141988"/>
          <a:ext cx="473697" cy="47369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6AF0D07-FA6C-3343-8D00-D004CF17AB06}">
      <dsp:nvSpPr>
        <dsp:cNvPr id="0" name=""/>
        <dsp:cNvSpPr/>
      </dsp:nvSpPr>
      <dsp:spPr>
        <a:xfrm>
          <a:off x="560605" y="757613"/>
          <a:ext cx="3860768" cy="378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0798"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ahoma" panose="020B0604030504040204" pitchFamily="34" charset="0"/>
              <a:ea typeface="Tahoma" panose="020B0604030504040204" pitchFamily="34" charset="0"/>
              <a:cs typeface="Tahoma" panose="020B0604030504040204" pitchFamily="34" charset="0"/>
            </a:rPr>
            <a:t>Project Objective</a:t>
          </a:r>
          <a:endParaRPr lang="en-GB" sz="1900" kern="1200" dirty="0">
            <a:latin typeface="Tahoma" panose="020B0604030504040204" pitchFamily="34" charset="0"/>
            <a:ea typeface="Tahoma" panose="020B0604030504040204" pitchFamily="34" charset="0"/>
            <a:cs typeface="Tahoma" panose="020B0604030504040204" pitchFamily="34" charset="0"/>
          </a:endParaRPr>
        </a:p>
      </dsp:txBody>
      <dsp:txXfrm>
        <a:off x="560605" y="757613"/>
        <a:ext cx="3860768" cy="378958"/>
      </dsp:txXfrm>
    </dsp:sp>
    <dsp:sp modelId="{D41F00A0-1E78-1F4C-9C0C-54B699DB8F81}">
      <dsp:nvSpPr>
        <dsp:cNvPr id="0" name=""/>
        <dsp:cNvSpPr/>
      </dsp:nvSpPr>
      <dsp:spPr>
        <a:xfrm>
          <a:off x="323756" y="710243"/>
          <a:ext cx="473697" cy="47369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3D259D2-B0CB-A04E-97F1-B5C745EB756A}">
      <dsp:nvSpPr>
        <dsp:cNvPr id="0" name=""/>
        <dsp:cNvSpPr/>
      </dsp:nvSpPr>
      <dsp:spPr>
        <a:xfrm>
          <a:off x="643949" y="1325868"/>
          <a:ext cx="3777424" cy="378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0798" tIns="48260" rIns="48260" bIns="48260" numCol="1" spcCol="1270" anchor="ctr" anchorCtr="0">
          <a:noAutofit/>
        </a:bodyPr>
        <a:lstStyle/>
        <a:p>
          <a:pPr marL="0" lvl="0" indent="0" algn="l" defTabSz="844550">
            <a:lnSpc>
              <a:spcPct val="90000"/>
            </a:lnSpc>
            <a:spcBef>
              <a:spcPct val="0"/>
            </a:spcBef>
            <a:spcAft>
              <a:spcPct val="35000"/>
            </a:spcAft>
            <a:buNone/>
          </a:pPr>
          <a:r>
            <a:rPr lang="en-GB" sz="1900" kern="1200" dirty="0"/>
            <a:t>Tableau Analysis</a:t>
          </a:r>
        </a:p>
      </dsp:txBody>
      <dsp:txXfrm>
        <a:off x="643949" y="1325868"/>
        <a:ext cx="3777424" cy="378958"/>
      </dsp:txXfrm>
    </dsp:sp>
    <dsp:sp modelId="{E69AF105-9A45-4B46-9D69-CA58138D6B2E}">
      <dsp:nvSpPr>
        <dsp:cNvPr id="0" name=""/>
        <dsp:cNvSpPr/>
      </dsp:nvSpPr>
      <dsp:spPr>
        <a:xfrm>
          <a:off x="407100" y="1278499"/>
          <a:ext cx="473697" cy="47369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A6F9B9-3652-8444-AE32-49AD0F97E6E8}">
      <dsp:nvSpPr>
        <dsp:cNvPr id="0" name=""/>
        <dsp:cNvSpPr/>
      </dsp:nvSpPr>
      <dsp:spPr>
        <a:xfrm>
          <a:off x="560605" y="1894124"/>
          <a:ext cx="3860768" cy="378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0798"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ahoma" panose="020B0604030504040204" pitchFamily="34" charset="0"/>
              <a:ea typeface="Tahoma" panose="020B0604030504040204" pitchFamily="34" charset="0"/>
              <a:cs typeface="Tahoma" panose="020B0604030504040204" pitchFamily="34" charset="0"/>
            </a:rPr>
            <a:t>Key Insights </a:t>
          </a:r>
          <a:endParaRPr lang="en-GB" sz="1900" kern="1200" dirty="0">
            <a:latin typeface="Tahoma" panose="020B0604030504040204" pitchFamily="34" charset="0"/>
            <a:ea typeface="Tahoma" panose="020B0604030504040204" pitchFamily="34" charset="0"/>
            <a:cs typeface="Tahoma" panose="020B0604030504040204" pitchFamily="34" charset="0"/>
          </a:endParaRPr>
        </a:p>
      </dsp:txBody>
      <dsp:txXfrm>
        <a:off x="560605" y="1894124"/>
        <a:ext cx="3860768" cy="378958"/>
      </dsp:txXfrm>
    </dsp:sp>
    <dsp:sp modelId="{FFF29EC2-2468-EC43-BD05-3D2B8F8583DA}">
      <dsp:nvSpPr>
        <dsp:cNvPr id="0" name=""/>
        <dsp:cNvSpPr/>
      </dsp:nvSpPr>
      <dsp:spPr>
        <a:xfrm>
          <a:off x="323756" y="1846754"/>
          <a:ext cx="473697" cy="47369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927D9D-27BD-DA49-9785-AF113661E0D6}">
      <dsp:nvSpPr>
        <dsp:cNvPr id="0" name=""/>
        <dsp:cNvSpPr/>
      </dsp:nvSpPr>
      <dsp:spPr>
        <a:xfrm>
          <a:off x="289054" y="2462379"/>
          <a:ext cx="4132318" cy="37895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0798" tIns="48260" rIns="48260" bIns="48260" numCol="1" spcCol="1270" anchor="ctr" anchorCtr="0">
          <a:noAutofit/>
        </a:bodyPr>
        <a:lstStyle/>
        <a:p>
          <a:pPr marL="0" lvl="0" indent="0" algn="l" defTabSz="844550">
            <a:lnSpc>
              <a:spcPct val="90000"/>
            </a:lnSpc>
            <a:spcBef>
              <a:spcPct val="0"/>
            </a:spcBef>
            <a:spcAft>
              <a:spcPct val="35000"/>
            </a:spcAft>
            <a:buNone/>
          </a:pPr>
          <a:r>
            <a:rPr lang="en-US" sz="1900" kern="1200" dirty="0">
              <a:latin typeface="Tahoma" panose="020B0604030504040204" pitchFamily="34" charset="0"/>
              <a:ea typeface="Tahoma" panose="020B0604030504040204" pitchFamily="34" charset="0"/>
              <a:cs typeface="Tahoma" panose="020B0604030504040204" pitchFamily="34" charset="0"/>
            </a:rPr>
            <a:t>Recommendations</a:t>
          </a:r>
          <a:endParaRPr lang="en-GB" sz="1900" kern="1200" dirty="0">
            <a:latin typeface="Tahoma" panose="020B0604030504040204" pitchFamily="34" charset="0"/>
            <a:ea typeface="Tahoma" panose="020B0604030504040204" pitchFamily="34" charset="0"/>
            <a:cs typeface="Tahoma" panose="020B0604030504040204" pitchFamily="34" charset="0"/>
          </a:endParaRPr>
        </a:p>
      </dsp:txBody>
      <dsp:txXfrm>
        <a:off x="289054" y="2462379"/>
        <a:ext cx="4132318" cy="378958"/>
      </dsp:txXfrm>
    </dsp:sp>
    <dsp:sp modelId="{00D192E0-E33F-A447-B625-7101A341FCFA}">
      <dsp:nvSpPr>
        <dsp:cNvPr id="0" name=""/>
        <dsp:cNvSpPr/>
      </dsp:nvSpPr>
      <dsp:spPr>
        <a:xfrm>
          <a:off x="52205" y="2415010"/>
          <a:ext cx="473697" cy="473697"/>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4FA5B0-E611-9948-8B23-C4E5A491E6E6}" type="datetimeFigureOut">
              <a:rPr lang="en-US" smtClean="0"/>
              <a:t>5/18/24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57370-5033-E94D-9EE8-ADCD88F5447B}" type="slidenum">
              <a:rPr lang="en-US" smtClean="0"/>
              <a:t>‹#›</a:t>
            </a:fld>
            <a:endParaRPr lang="en-US"/>
          </a:p>
        </p:txBody>
      </p:sp>
    </p:spTree>
    <p:extLst>
      <p:ext uri="{BB962C8B-B14F-4D97-AF65-F5344CB8AC3E}">
        <p14:creationId xmlns:p14="http://schemas.microsoft.com/office/powerpoint/2010/main" val="2396457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7757370-5033-E94D-9EE8-ADCD88F5447B}" type="slidenum">
              <a:rPr lang="en-US" smtClean="0"/>
              <a:t>2</a:t>
            </a:fld>
            <a:endParaRPr lang="en-US"/>
          </a:p>
        </p:txBody>
      </p:sp>
    </p:spTree>
    <p:extLst>
      <p:ext uri="{BB962C8B-B14F-4D97-AF65-F5344CB8AC3E}">
        <p14:creationId xmlns:p14="http://schemas.microsoft.com/office/powerpoint/2010/main" val="669512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50AE8-F34F-8EC0-8FD1-E8EB026259B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CC7A62FB-683D-CDC9-22D8-385858B4EB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CD609DD-27AF-4D75-C484-4BAF5244796D}"/>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A0A18FA1-5A32-FBC4-7B05-E44994881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F928C8-BCC9-08D4-44AB-555F1AF50798}"/>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1181131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C456E-F930-485B-45AF-FA17FD4C09B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59B8AE6-817B-4D32-6C69-9B966E83D46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93B2726-8A14-4E08-C46F-BB88B4925359}"/>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AFADCAF5-8A43-8373-6400-4C981760E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3C988F-41EA-5A14-69AB-209E7D9BC098}"/>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1007442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C67366-1C26-2FEB-D989-1FE15B866FB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EC83753-458A-3275-DE8F-C58A0022620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2C0EB24-A976-F374-584F-17EB46188647}"/>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C4588888-BE5F-4115-A048-1107FA3FB7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B0E77-BE5E-AE95-7F26-B480FDCFF171}"/>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2297656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33493-5074-F261-5AC9-48EC9946A2B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2AC02D4-FE01-63FD-3550-36F9A0641C2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CA7701E-508C-F6ED-2674-F6F6E66C038B}"/>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77426F0E-7EA5-D523-DB82-DF4EA6986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860564-F5EA-AE0E-3D33-9801203A5417}"/>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1498708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E6BE0-0F0F-7C33-9970-E79F85AF809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5E0D8F6-55AA-2113-5F19-280FAD6E42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A5BAA47-BE22-7FCD-485E-68C40E75467D}"/>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01C262EC-76B1-C5EC-F130-87C1B36101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75FEDA-236B-C993-2FD5-84BBC326E469}"/>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2951142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5EA02-95E8-5225-26E3-54148DC26FE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A1C76D5-702A-1357-9456-7463BD66AE2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626C743-5539-06BF-1A3D-E712E0EBB6F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653BBD8E-1C56-0EE2-2596-D7C07F31FBBF}"/>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6" name="Footer Placeholder 5">
            <a:extLst>
              <a:ext uri="{FF2B5EF4-FFF2-40B4-BE49-F238E27FC236}">
                <a16:creationId xmlns:a16="http://schemas.microsoft.com/office/drawing/2014/main" id="{58ACDD6F-2914-76C8-18D6-D82034E1F7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3D4317-E6DD-5551-4C5A-E66AE46E40D5}"/>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1924753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E743B-1FA6-2103-ACEC-195C276FD7A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7B82F5E-43EA-D441-B6E7-932E0587CF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CAC1656-231C-D28B-63CE-EEF43AFDF3E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65E7593-003D-E3E9-01E0-D6F5A77D91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85EC332-2C8C-D8EA-BDA8-2B77207FC18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A8B25F3-247A-930A-777A-2291DA149C4B}"/>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8" name="Footer Placeholder 7">
            <a:extLst>
              <a:ext uri="{FF2B5EF4-FFF2-40B4-BE49-F238E27FC236}">
                <a16:creationId xmlns:a16="http://schemas.microsoft.com/office/drawing/2014/main" id="{064FDD7B-9047-CB3B-CF15-2D16C57585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AF7701-8B7C-11B7-82F1-938CB244EC6C}"/>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68077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4AFC-527F-4CE3-8B90-4FB3C6D5DBC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5330A00-CDC3-ECFC-257F-D99010AF014E}"/>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4" name="Footer Placeholder 3">
            <a:extLst>
              <a:ext uri="{FF2B5EF4-FFF2-40B4-BE49-F238E27FC236}">
                <a16:creationId xmlns:a16="http://schemas.microsoft.com/office/drawing/2014/main" id="{B7CBAF1E-C107-83C4-FDE3-839CDA7B4F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3B5CC4-C742-2797-C8A6-727D64B4E4B3}"/>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1006960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348367-9DD3-237A-89B8-7FAFCE4F7673}"/>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3" name="Footer Placeholder 2">
            <a:extLst>
              <a:ext uri="{FF2B5EF4-FFF2-40B4-BE49-F238E27FC236}">
                <a16:creationId xmlns:a16="http://schemas.microsoft.com/office/drawing/2014/main" id="{AAFB94F7-43F1-41B7-9054-E1A7A0056C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246B6B-CB7E-0DBC-131A-771ED2DF41DE}"/>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308112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AA329-0B83-263D-1F6F-6E2342BEE41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6F53F4C-C79B-2A4F-9337-792F07E8AA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97AD2FC-4114-A4A3-237D-DA5343E04E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8A83F95-D5AE-B757-91ED-17C231B9F8F0}"/>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6" name="Footer Placeholder 5">
            <a:extLst>
              <a:ext uri="{FF2B5EF4-FFF2-40B4-BE49-F238E27FC236}">
                <a16:creationId xmlns:a16="http://schemas.microsoft.com/office/drawing/2014/main" id="{C88505F5-7AD4-E01D-BACA-FB6C12ED67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CBE996-36D6-300D-9601-DF3FBC1E1FAE}"/>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2220929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EA58A-02E4-5F43-E375-C4F9578A32E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3F1AFC8-1909-A37E-CCDC-CB41C27AF8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6435350-CEBA-D3C5-6C13-57085822D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FDA7357-11CB-B077-CFB8-69F72C7222F7}"/>
              </a:ext>
            </a:extLst>
          </p:cNvPr>
          <p:cNvSpPr>
            <a:spLocks noGrp="1"/>
          </p:cNvSpPr>
          <p:nvPr>
            <p:ph type="dt" sz="half" idx="10"/>
          </p:nvPr>
        </p:nvSpPr>
        <p:spPr/>
        <p:txBody>
          <a:bodyPr/>
          <a:lstStyle/>
          <a:p>
            <a:fld id="{55957788-8CFB-634B-A9A7-E2457AA11ABA}" type="datetimeFigureOut">
              <a:rPr lang="en-US" smtClean="0"/>
              <a:t>5/18/24</a:t>
            </a:fld>
            <a:endParaRPr lang="en-US"/>
          </a:p>
        </p:txBody>
      </p:sp>
      <p:sp>
        <p:nvSpPr>
          <p:cNvPr id="6" name="Footer Placeholder 5">
            <a:extLst>
              <a:ext uri="{FF2B5EF4-FFF2-40B4-BE49-F238E27FC236}">
                <a16:creationId xmlns:a16="http://schemas.microsoft.com/office/drawing/2014/main" id="{EAA9F063-71CA-DBCE-512A-6FC4D018B2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ED8C82-6B7F-5F7F-F606-3D28EC50086E}"/>
              </a:ext>
            </a:extLst>
          </p:cNvPr>
          <p:cNvSpPr>
            <a:spLocks noGrp="1"/>
          </p:cNvSpPr>
          <p:nvPr>
            <p:ph type="sldNum" sz="quarter" idx="12"/>
          </p:nvPr>
        </p:nvSpPr>
        <p:spPr/>
        <p:txBody>
          <a:bodyPr/>
          <a:lstStyle/>
          <a:p>
            <a:fld id="{4CB992CB-3196-1849-BB5B-231B02E00928}" type="slidenum">
              <a:rPr lang="en-US" smtClean="0"/>
              <a:t>‹#›</a:t>
            </a:fld>
            <a:endParaRPr lang="en-US"/>
          </a:p>
        </p:txBody>
      </p:sp>
    </p:spTree>
    <p:extLst>
      <p:ext uri="{BB962C8B-B14F-4D97-AF65-F5344CB8AC3E}">
        <p14:creationId xmlns:p14="http://schemas.microsoft.com/office/powerpoint/2010/main" val="3167718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E1E10E-249E-FB2D-F2BC-B566C5EEC8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9D977F5-AD27-EA34-D2B7-3CEB316030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9FFD67F-6806-B40C-E82E-D74BC20365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957788-8CFB-634B-A9A7-E2457AA11ABA}" type="datetimeFigureOut">
              <a:rPr lang="en-US" smtClean="0"/>
              <a:t>5/18/24</a:t>
            </a:fld>
            <a:endParaRPr lang="en-US"/>
          </a:p>
        </p:txBody>
      </p:sp>
      <p:sp>
        <p:nvSpPr>
          <p:cNvPr id="5" name="Footer Placeholder 4">
            <a:extLst>
              <a:ext uri="{FF2B5EF4-FFF2-40B4-BE49-F238E27FC236}">
                <a16:creationId xmlns:a16="http://schemas.microsoft.com/office/drawing/2014/main" id="{27C66F4D-CED4-E881-15A1-687E04323F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45E268-5C4E-4B4A-0140-25A448F3DC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B992CB-3196-1849-BB5B-231B02E00928}" type="slidenum">
              <a:rPr lang="en-US" smtClean="0"/>
              <a:t>‹#›</a:t>
            </a:fld>
            <a:endParaRPr lang="en-US"/>
          </a:p>
        </p:txBody>
      </p:sp>
    </p:spTree>
    <p:extLst>
      <p:ext uri="{BB962C8B-B14F-4D97-AF65-F5344CB8AC3E}">
        <p14:creationId xmlns:p14="http://schemas.microsoft.com/office/powerpoint/2010/main" val="425031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ity street with a large building and people walking&#10;&#10;Description automatically generated">
            <a:extLst>
              <a:ext uri="{FF2B5EF4-FFF2-40B4-BE49-F238E27FC236}">
                <a16:creationId xmlns:a16="http://schemas.microsoft.com/office/drawing/2014/main" id="{7E0FD295-2221-8FFA-9DF0-B46AD8570650}"/>
              </a:ext>
            </a:extLst>
          </p:cNvPr>
          <p:cNvPicPr>
            <a:picLocks noChangeAspect="1"/>
          </p:cNvPicPr>
          <p:nvPr/>
        </p:nvPicPr>
        <p:blipFill rotWithShape="1">
          <a:blip r:embed="rId2"/>
          <a:srcRect l="23642" r="13460" b="2"/>
          <a:stretch/>
        </p:blipFill>
        <p:spPr>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p:spPr>
      </p:pic>
      <p:sp>
        <p:nvSpPr>
          <p:cNvPr id="2" name="Title 1">
            <a:extLst>
              <a:ext uri="{FF2B5EF4-FFF2-40B4-BE49-F238E27FC236}">
                <a16:creationId xmlns:a16="http://schemas.microsoft.com/office/drawing/2014/main" id="{BFAFEF20-802C-93D3-9027-6B82D832EA03}"/>
              </a:ext>
            </a:extLst>
          </p:cNvPr>
          <p:cNvSpPr>
            <a:spLocks noGrp="1"/>
          </p:cNvSpPr>
          <p:nvPr>
            <p:ph type="ctrTitle"/>
          </p:nvPr>
        </p:nvSpPr>
        <p:spPr>
          <a:xfrm>
            <a:off x="6343650" y="3962400"/>
            <a:ext cx="5505814" cy="1690409"/>
          </a:xfrm>
        </p:spPr>
        <p:txBody>
          <a:bodyPr anchor="b">
            <a:normAutofit/>
          </a:bodyPr>
          <a:lstStyle/>
          <a:p>
            <a:r>
              <a:rPr lang="en-GB" sz="3400" i="0" dirty="0">
                <a:latin typeface="Tahoma" panose="020B0604030504040204" pitchFamily="34" charset="0"/>
                <a:ea typeface="Tahoma" panose="020B0604030504040204" pitchFamily="34" charset="0"/>
                <a:cs typeface="Tahoma" panose="020B0604030504040204" pitchFamily="34" charset="0"/>
              </a:rPr>
              <a:t>Hotel Aggregator Analysis</a:t>
            </a:r>
            <a:br>
              <a:rPr lang="en-GB" sz="3400" i="0" dirty="0">
                <a:latin typeface="Tahoma" panose="020B0604030504040204" pitchFamily="34" charset="0"/>
                <a:ea typeface="Tahoma" panose="020B0604030504040204" pitchFamily="34" charset="0"/>
                <a:cs typeface="Tahoma" panose="020B0604030504040204" pitchFamily="34" charset="0"/>
              </a:rPr>
            </a:br>
            <a:br>
              <a:rPr lang="en-GB" sz="3400" i="0" dirty="0">
                <a:latin typeface="Tahoma" panose="020B0604030504040204" pitchFamily="34" charset="0"/>
                <a:ea typeface="Tahoma" panose="020B0604030504040204" pitchFamily="34" charset="0"/>
                <a:cs typeface="Tahoma" panose="020B0604030504040204" pitchFamily="34" charset="0"/>
              </a:rPr>
            </a:br>
            <a:r>
              <a:rPr lang="en-GB" sz="3400" i="0" dirty="0">
                <a:latin typeface="Tahoma" panose="020B0604030504040204" pitchFamily="34" charset="0"/>
                <a:ea typeface="Tahoma" panose="020B0604030504040204" pitchFamily="34" charset="0"/>
                <a:cs typeface="Tahoma" panose="020B0604030504040204" pitchFamily="34" charset="0"/>
              </a:rPr>
              <a:t>Project 3 </a:t>
            </a:r>
            <a:endParaRPr lang="en-US" sz="3400" dirty="0">
              <a:latin typeface="Tahoma" panose="020B0604030504040204" pitchFamily="34" charset="0"/>
              <a:ea typeface="Tahoma" panose="020B0604030504040204" pitchFamily="34" charset="0"/>
              <a:cs typeface="Tahoma" panose="020B0604030504040204" pitchFamily="34" charset="0"/>
            </a:endParaRPr>
          </a:p>
        </p:txBody>
      </p:sp>
      <p:sp>
        <p:nvSpPr>
          <p:cNvPr id="3" name="Subtitle 2">
            <a:extLst>
              <a:ext uri="{FF2B5EF4-FFF2-40B4-BE49-F238E27FC236}">
                <a16:creationId xmlns:a16="http://schemas.microsoft.com/office/drawing/2014/main" id="{D02D2450-DA66-049E-9F06-774B48A031B5}"/>
              </a:ext>
            </a:extLst>
          </p:cNvPr>
          <p:cNvSpPr>
            <a:spLocks noGrp="1"/>
          </p:cNvSpPr>
          <p:nvPr>
            <p:ph type="subTitle" idx="1"/>
          </p:nvPr>
        </p:nvSpPr>
        <p:spPr>
          <a:xfrm>
            <a:off x="6792977" y="5932761"/>
            <a:ext cx="5395975" cy="646785"/>
          </a:xfrm>
        </p:spPr>
        <p:txBody>
          <a:bodyPr>
            <a:normAutofit/>
          </a:bodyPr>
          <a:lstStyle/>
          <a:p>
            <a:pPr algn="l"/>
            <a:r>
              <a:rPr lang="en-GB" sz="1500" b="0" i="0" dirty="0">
                <a:effectLst/>
                <a:latin typeface="Arial" panose="020B0604020202020204" pitchFamily="34" charset="0"/>
              </a:rPr>
              <a:t>Project by: Maria Pinto</a:t>
            </a:r>
          </a:p>
          <a:p>
            <a:pPr algn="l"/>
            <a:r>
              <a:rPr lang="en-GB" sz="1500" b="0" i="0" dirty="0">
                <a:effectLst/>
                <a:latin typeface="Arial" panose="020B0604020202020204" pitchFamily="34" charset="0"/>
              </a:rPr>
              <a:t>Batch Name: MIP-DA-07</a:t>
            </a:r>
            <a:endParaRPr lang="en-US" sz="1500" dirty="0"/>
          </a:p>
        </p:txBody>
      </p:sp>
      <p:pic>
        <p:nvPicPr>
          <p:cNvPr id="12" name="Picture 11" descr="A blue and red logo&#10;&#10;Description automatically generated">
            <a:extLst>
              <a:ext uri="{FF2B5EF4-FFF2-40B4-BE49-F238E27FC236}">
                <a16:creationId xmlns:a16="http://schemas.microsoft.com/office/drawing/2014/main" id="{FB1EEED4-2459-D6FA-8B64-EB8ACC934012}"/>
              </a:ext>
            </a:extLst>
          </p:cNvPr>
          <p:cNvPicPr>
            <a:picLocks noChangeAspect="1"/>
          </p:cNvPicPr>
          <p:nvPr/>
        </p:nvPicPr>
        <p:blipFill rotWithShape="1">
          <a:blip r:embed="rId3"/>
          <a:srcRect l="1733" r="12604" b="2"/>
          <a:stretch/>
        </p:blipFill>
        <p:spPr>
          <a:xfrm>
            <a:off x="7534637" y="6"/>
            <a:ext cx="4657368"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p:spPr>
      </p:pic>
    </p:spTree>
    <p:extLst>
      <p:ext uri="{BB962C8B-B14F-4D97-AF65-F5344CB8AC3E}">
        <p14:creationId xmlns:p14="http://schemas.microsoft.com/office/powerpoint/2010/main" val="2068436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graph with numbers and colored dots&#10;&#10;Description automatically generated">
            <a:extLst>
              <a:ext uri="{FF2B5EF4-FFF2-40B4-BE49-F238E27FC236}">
                <a16:creationId xmlns:a16="http://schemas.microsoft.com/office/drawing/2014/main" id="{5E9A0F3D-00CA-E3EF-C82C-F1F861BB5E70}"/>
              </a:ext>
            </a:extLst>
          </p:cNvPr>
          <p:cNvPicPr>
            <a:picLocks noChangeAspect="1"/>
          </p:cNvPicPr>
          <p:nvPr/>
        </p:nvPicPr>
        <p:blipFill>
          <a:blip r:embed="rId3"/>
          <a:stretch>
            <a:fillRect/>
          </a:stretch>
        </p:blipFill>
        <p:spPr>
          <a:xfrm>
            <a:off x="3216535" y="1027906"/>
            <a:ext cx="5214648" cy="4905632"/>
          </a:xfrm>
          <a:prstGeom prst="rect">
            <a:avLst/>
          </a:prstGeom>
        </p:spPr>
      </p:pic>
    </p:spTree>
    <p:extLst>
      <p:ext uri="{BB962C8B-B14F-4D97-AF65-F5344CB8AC3E}">
        <p14:creationId xmlns:p14="http://schemas.microsoft.com/office/powerpoint/2010/main" val="2736128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664216C3-59B6-6F71-4467-0A9FAB8B2B14}"/>
              </a:ext>
            </a:extLst>
          </p:cNvPr>
          <p:cNvPicPr>
            <a:picLocks noChangeAspect="1"/>
          </p:cNvPicPr>
          <p:nvPr/>
        </p:nvPicPr>
        <p:blipFill>
          <a:blip r:embed="rId3"/>
          <a:stretch>
            <a:fillRect/>
          </a:stretch>
        </p:blipFill>
        <p:spPr>
          <a:xfrm>
            <a:off x="1767017" y="303805"/>
            <a:ext cx="8947431" cy="6250390"/>
          </a:xfrm>
          <a:prstGeom prst="rect">
            <a:avLst/>
          </a:prstGeom>
        </p:spPr>
      </p:pic>
    </p:spTree>
    <p:extLst>
      <p:ext uri="{BB962C8B-B14F-4D97-AF65-F5344CB8AC3E}">
        <p14:creationId xmlns:p14="http://schemas.microsoft.com/office/powerpoint/2010/main" val="2531121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graph of a room type&#10;&#10;Description automatically generated">
            <a:extLst>
              <a:ext uri="{FF2B5EF4-FFF2-40B4-BE49-F238E27FC236}">
                <a16:creationId xmlns:a16="http://schemas.microsoft.com/office/drawing/2014/main" id="{B71B198F-4459-3178-62B2-F84CF1F0B2F0}"/>
              </a:ext>
            </a:extLst>
          </p:cNvPr>
          <p:cNvPicPr>
            <a:picLocks noChangeAspect="1"/>
          </p:cNvPicPr>
          <p:nvPr/>
        </p:nvPicPr>
        <p:blipFill>
          <a:blip r:embed="rId3"/>
          <a:stretch>
            <a:fillRect/>
          </a:stretch>
        </p:blipFill>
        <p:spPr>
          <a:xfrm>
            <a:off x="2879124" y="441533"/>
            <a:ext cx="6083108" cy="6051342"/>
          </a:xfrm>
          <a:prstGeom prst="rect">
            <a:avLst/>
          </a:prstGeom>
        </p:spPr>
      </p:pic>
    </p:spTree>
    <p:extLst>
      <p:ext uri="{BB962C8B-B14F-4D97-AF65-F5344CB8AC3E}">
        <p14:creationId xmlns:p14="http://schemas.microsoft.com/office/powerpoint/2010/main" val="2935402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screenshot of a graph&#10;&#10;Description automatically generated">
            <a:extLst>
              <a:ext uri="{FF2B5EF4-FFF2-40B4-BE49-F238E27FC236}">
                <a16:creationId xmlns:a16="http://schemas.microsoft.com/office/drawing/2014/main" id="{0DC69946-58F4-9B0A-5B45-FC6699C55F2C}"/>
              </a:ext>
            </a:extLst>
          </p:cNvPr>
          <p:cNvPicPr>
            <a:picLocks noChangeAspect="1"/>
          </p:cNvPicPr>
          <p:nvPr/>
        </p:nvPicPr>
        <p:blipFill>
          <a:blip r:embed="rId3"/>
          <a:stretch>
            <a:fillRect/>
          </a:stretch>
        </p:blipFill>
        <p:spPr>
          <a:xfrm>
            <a:off x="4327101" y="763814"/>
            <a:ext cx="7334417" cy="3128564"/>
          </a:xfrm>
          <a:prstGeom prst="rect">
            <a:avLst/>
          </a:prstGeom>
        </p:spPr>
      </p:pic>
      <p:pic>
        <p:nvPicPr>
          <p:cNvPr id="7" name="Picture 6" descr="A screenshot of a phone&#10;&#10;Description automatically generated">
            <a:extLst>
              <a:ext uri="{FF2B5EF4-FFF2-40B4-BE49-F238E27FC236}">
                <a16:creationId xmlns:a16="http://schemas.microsoft.com/office/drawing/2014/main" id="{14FA520B-6F79-40CB-B11A-EC8E137063DE}"/>
              </a:ext>
            </a:extLst>
          </p:cNvPr>
          <p:cNvPicPr>
            <a:picLocks noChangeAspect="1"/>
          </p:cNvPicPr>
          <p:nvPr/>
        </p:nvPicPr>
        <p:blipFill>
          <a:blip r:embed="rId4"/>
          <a:stretch>
            <a:fillRect/>
          </a:stretch>
        </p:blipFill>
        <p:spPr>
          <a:xfrm>
            <a:off x="838200" y="3592138"/>
            <a:ext cx="2721747" cy="2628430"/>
          </a:xfrm>
          <a:prstGeom prst="rect">
            <a:avLst/>
          </a:prstGeom>
        </p:spPr>
      </p:pic>
    </p:spTree>
    <p:extLst>
      <p:ext uri="{BB962C8B-B14F-4D97-AF65-F5344CB8AC3E}">
        <p14:creationId xmlns:p14="http://schemas.microsoft.com/office/powerpoint/2010/main" val="17561857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40F8E632-FF16-C630-8BAD-8EDAA34EF0D7}"/>
              </a:ext>
            </a:extLst>
          </p:cNvPr>
          <p:cNvPicPr>
            <a:picLocks noChangeAspect="1"/>
          </p:cNvPicPr>
          <p:nvPr/>
        </p:nvPicPr>
        <p:blipFill>
          <a:blip r:embed="rId3"/>
          <a:stretch>
            <a:fillRect/>
          </a:stretch>
        </p:blipFill>
        <p:spPr>
          <a:xfrm>
            <a:off x="1071902" y="793636"/>
            <a:ext cx="9642229" cy="4989325"/>
          </a:xfrm>
          <a:prstGeom prst="rect">
            <a:avLst/>
          </a:prstGeom>
        </p:spPr>
      </p:pic>
    </p:spTree>
    <p:extLst>
      <p:ext uri="{BB962C8B-B14F-4D97-AF65-F5344CB8AC3E}">
        <p14:creationId xmlns:p14="http://schemas.microsoft.com/office/powerpoint/2010/main" val="2249295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map&#10;&#10;Description automatically generated">
            <a:extLst>
              <a:ext uri="{FF2B5EF4-FFF2-40B4-BE49-F238E27FC236}">
                <a16:creationId xmlns:a16="http://schemas.microsoft.com/office/drawing/2014/main" id="{ECE727A8-B1F8-AB64-E6F3-012962DC9FA3}"/>
              </a:ext>
            </a:extLst>
          </p:cNvPr>
          <p:cNvPicPr>
            <a:picLocks noGrp="1" noChangeAspect="1"/>
          </p:cNvPicPr>
          <p:nvPr>
            <p:ph idx="1"/>
          </p:nvPr>
        </p:nvPicPr>
        <p:blipFill>
          <a:blip r:embed="rId2"/>
          <a:stretch>
            <a:fillRect/>
          </a:stretch>
        </p:blipFill>
        <p:spPr>
          <a:xfrm>
            <a:off x="341998" y="437594"/>
            <a:ext cx="11495775" cy="5690409"/>
          </a:xfrm>
          <a:prstGeom prst="rect">
            <a:avLst/>
          </a:prstGeom>
        </p:spPr>
      </p:pic>
    </p:spTree>
    <p:extLst>
      <p:ext uri="{BB962C8B-B14F-4D97-AF65-F5344CB8AC3E}">
        <p14:creationId xmlns:p14="http://schemas.microsoft.com/office/powerpoint/2010/main" val="2674497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5C12B1D-2CEF-2ACC-8727-B2D77E914F64}"/>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922EA5B7-EF14-B55F-CEC2-BB7D0040A082}"/>
              </a:ext>
            </a:extLst>
          </p:cNvPr>
          <p:cNvSpPr>
            <a:spLocks noGrp="1"/>
          </p:cNvSpPr>
          <p:nvPr>
            <p:ph type="title"/>
          </p:nvPr>
        </p:nvSpPr>
        <p:spPr>
          <a:xfrm>
            <a:off x="275967" y="357947"/>
            <a:ext cx="10515600" cy="1325563"/>
          </a:xfrm>
        </p:spPr>
        <p:txBody>
          <a:bodyPr/>
          <a:lstStyle/>
          <a:p>
            <a:r>
              <a:rPr lang="en-US" dirty="0"/>
              <a:t>Key Insights</a:t>
            </a:r>
          </a:p>
        </p:txBody>
      </p:sp>
      <p:sp>
        <p:nvSpPr>
          <p:cNvPr id="8" name="TextBox 7">
            <a:extLst>
              <a:ext uri="{FF2B5EF4-FFF2-40B4-BE49-F238E27FC236}">
                <a16:creationId xmlns:a16="http://schemas.microsoft.com/office/drawing/2014/main" id="{E6E130D1-1517-BC8B-75CD-2AC117181AD1}"/>
              </a:ext>
            </a:extLst>
          </p:cNvPr>
          <p:cNvSpPr txBox="1"/>
          <p:nvPr/>
        </p:nvSpPr>
        <p:spPr>
          <a:xfrm>
            <a:off x="275967" y="1856631"/>
            <a:ext cx="11640065" cy="5001369"/>
          </a:xfrm>
          <a:prstGeom prst="rect">
            <a:avLst/>
          </a:prstGeom>
          <a:noFill/>
        </p:spPr>
        <p:txBody>
          <a:bodyPr wrap="square">
            <a:spAutoFit/>
          </a:bodyPr>
          <a:lstStyle/>
          <a:p>
            <a:pPr algn="just">
              <a:lnSpc>
                <a:spcPct val="150000"/>
              </a:lnSpc>
            </a:pPr>
            <a:r>
              <a:rPr lang="en-GB" sz="1400" b="1" kern="100" dirty="0">
                <a:effectLst/>
                <a:latin typeface="Tahoma" panose="020B0604030504040204" pitchFamily="34" charset="0"/>
                <a:ea typeface="Tahoma" panose="020B0604030504040204" pitchFamily="34" charset="0"/>
                <a:cs typeface="Tahoma" panose="020B0604030504040204" pitchFamily="34" charset="0"/>
              </a:rPr>
              <a:t>Geographical Insights</a:t>
            </a: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The majority of hotel aggregator listings are concentrated in the Melbourne area, indicating a high density of listings in this region.</a:t>
            </a: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Listings in Melbourne, Victoria have the highest ratings.</a:t>
            </a: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Other highly rated neighbourhoods include Southbank and South </a:t>
            </a:r>
            <a:r>
              <a:rPr lang="en-GB" sz="1400" kern="100" dirty="0" err="1">
                <a:effectLst/>
                <a:latin typeface="Tahoma" panose="020B0604030504040204" pitchFamily="34" charset="0"/>
                <a:ea typeface="Tahoma" panose="020B0604030504040204" pitchFamily="34" charset="0"/>
                <a:cs typeface="Tahoma" panose="020B0604030504040204" pitchFamily="34" charset="0"/>
              </a:rPr>
              <a:t>Yarra</a:t>
            </a:r>
            <a:r>
              <a:rPr lang="en-GB" sz="1400" kern="100" dirty="0">
                <a:effectLst/>
                <a:latin typeface="Tahoma" panose="020B0604030504040204" pitchFamily="34" charset="0"/>
                <a:ea typeface="Tahoma" panose="020B0604030504040204" pitchFamily="34" charset="0"/>
                <a:cs typeface="Tahoma" panose="020B0604030504040204" pitchFamily="34" charset="0"/>
              </a:rPr>
              <a:t>, suggesting these areas are popular and well-reviewed by guests</a:t>
            </a:r>
          </a:p>
          <a:p>
            <a:pPr lvl="1" algn="just">
              <a:lnSpc>
                <a:spcPct val="150000"/>
              </a:lnSpc>
              <a:buSzPts val="1000"/>
              <a:tabLst>
                <a:tab pos="914400" algn="l"/>
              </a:tabLst>
            </a:pPr>
            <a:endParaRPr lang="en-GB" sz="1400" kern="100" dirty="0">
              <a:latin typeface="Tahoma" panose="020B0604030504040204" pitchFamily="34" charset="0"/>
              <a:ea typeface="Tahoma" panose="020B0604030504040204" pitchFamily="34" charset="0"/>
              <a:cs typeface="Tahoma" panose="020B0604030504040204" pitchFamily="34" charset="0"/>
            </a:endParaRPr>
          </a:p>
          <a:p>
            <a:pPr algn="just">
              <a:lnSpc>
                <a:spcPct val="150000"/>
              </a:lnSpc>
            </a:pPr>
            <a:r>
              <a:rPr lang="en-GB" sz="1400" b="1" kern="100" dirty="0">
                <a:effectLst/>
                <a:latin typeface="Tahoma" panose="020B0604030504040204" pitchFamily="34" charset="0"/>
                <a:ea typeface="Tahoma" panose="020B0604030504040204" pitchFamily="34" charset="0"/>
                <a:cs typeface="Tahoma" panose="020B0604030504040204" pitchFamily="34" charset="0"/>
              </a:rPr>
              <a:t>Pricing and Availability Analysis</a:t>
            </a: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Entire home/apartment listings have the highest average price (261.6 units).</a:t>
            </a: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Hotel rooms and private rooms have average prices of 243.2 and 150.7 units, respectively.</a:t>
            </a:r>
          </a:p>
          <a:p>
            <a:pPr marL="742950" lvl="1" indent="-285750" algn="just">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Shared rooms are the least expensive, with an average price of 94 units. </a:t>
            </a:r>
          </a:p>
          <a:p>
            <a:pPr marL="742950" lvl="1" indent="-285750" algn="just">
              <a:lnSpc>
                <a:spcPct val="150000"/>
              </a:lnSpc>
              <a:buSzPts val="1000"/>
              <a:buFont typeface="Courier New" panose="02070309020205020404" pitchFamily="49" charset="0"/>
              <a:buChar char="o"/>
              <a:tabLst>
                <a:tab pos="914400" algn="l"/>
              </a:tabLst>
            </a:pPr>
            <a:r>
              <a:rPr lang="en-GB" sz="1400" dirty="0">
                <a:effectLst/>
                <a:latin typeface="Tahoma" panose="020B0604030504040204" pitchFamily="34" charset="0"/>
                <a:ea typeface="Tahoma" panose="020B0604030504040204" pitchFamily="34" charset="0"/>
                <a:cs typeface="Tahoma" panose="020B0604030504040204" pitchFamily="34" charset="0"/>
              </a:rPr>
              <a:t>Average prices vary across different neighbourhoods, with Melbourne and Southbank having higher average prices compared to other areas.</a:t>
            </a:r>
          </a:p>
          <a:p>
            <a:pPr marL="742950" lvl="1" indent="-285750" algn="just">
              <a:buSzPts val="1000"/>
              <a:buFont typeface="Courier New" panose="02070309020205020404" pitchFamily="49" charset="0"/>
              <a:buChar char="o"/>
              <a:tabLst>
                <a:tab pos="914400" algn="l"/>
              </a:tabLst>
            </a:pPr>
            <a:endParaRPr lang="en-GB" sz="1400" dirty="0">
              <a:latin typeface="Tahoma" panose="020B0604030504040204" pitchFamily="34" charset="0"/>
              <a:ea typeface="Tahoma" panose="020B0604030504040204" pitchFamily="34" charset="0"/>
              <a:cs typeface="Tahoma" panose="020B0604030504040204" pitchFamily="34" charset="0"/>
            </a:endParaRPr>
          </a:p>
          <a:p>
            <a:pPr lvl="1" algn="just">
              <a:buSzPts val="1000"/>
              <a:tabLst>
                <a:tab pos="914400" algn="l"/>
              </a:tabLst>
            </a:pPr>
            <a:endParaRPr lang="en-GB" sz="1400" kern="100" dirty="0">
              <a:effectLst/>
              <a:latin typeface="Calibri" panose="020F0502020204030204" pitchFamily="34" charset="0"/>
              <a:ea typeface="Calibri" panose="020F0502020204030204" pitchFamily="34" charset="0"/>
              <a:cs typeface="Times New Roman" panose="02020603050405020304" pitchFamily="18" charset="0"/>
            </a:endParaRPr>
          </a:p>
          <a:p>
            <a:pPr lvl="1" algn="just">
              <a:buSzPts val="1000"/>
              <a:tabLst>
                <a:tab pos="914400" algn="l"/>
              </a:tabLst>
            </a:pPr>
            <a:endParaRPr lang="en-GB"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buSzPts val="1000"/>
              <a:buFont typeface="Courier New" panose="02070309020205020404" pitchFamily="49" charset="0"/>
              <a:buChar char="o"/>
              <a:tabLst>
                <a:tab pos="914400" algn="l"/>
              </a:tabLst>
            </a:pPr>
            <a:endParaRPr lang="en-GB" sz="1200" kern="100" dirty="0">
              <a:effectLst/>
              <a:latin typeface="Calibri" panose="020F0502020204030204" pitchFamily="34" charset="0"/>
              <a:ea typeface="Calibri" panose="020F0502020204030204" pitchFamily="34" charset="0"/>
              <a:cs typeface="Times New Roman" panose="02020603050405020304" pitchFamily="18" charset="0"/>
            </a:endParaRPr>
          </a:p>
          <a:p>
            <a:pPr lvl="1" algn="just">
              <a:buSzPts val="1000"/>
              <a:tabLst>
                <a:tab pos="914400" algn="l"/>
              </a:tabLst>
            </a:pPr>
            <a:endParaRPr lang="en-GB" sz="1200" kern="100" dirty="0">
              <a:latin typeface="Calibri" panose="020F0502020204030204" pitchFamily="34" charset="0"/>
              <a:ea typeface="Calibri" panose="020F0502020204030204" pitchFamily="34" charset="0"/>
              <a:cs typeface="Times New Roman" panose="02020603050405020304" pitchFamily="18" charset="0"/>
            </a:endParaRPr>
          </a:p>
          <a:p>
            <a:pPr lvl="1" algn="just">
              <a:buSzPts val="1000"/>
              <a:tabLst>
                <a:tab pos="914400" algn="l"/>
              </a:tabLst>
            </a:pPr>
            <a:endParaRPr lang="en-GB" sz="1200" kern="100" dirty="0">
              <a:effectLst/>
              <a:latin typeface="Calibri" panose="020F0502020204030204" pitchFamily="34" charset="0"/>
              <a:ea typeface="Calibri" panose="020F0502020204030204" pitchFamily="34" charset="0"/>
              <a:cs typeface="Times New Roman" panose="02020603050405020304" pitchFamily="18" charset="0"/>
            </a:endParaRPr>
          </a:p>
          <a:p>
            <a:pPr lvl="1" algn="just">
              <a:buSzPts val="1000"/>
              <a:tabLst>
                <a:tab pos="914400" algn="l"/>
              </a:tabLst>
            </a:pPr>
            <a:endParaRPr lang="en-GB"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253785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3D7B7C6D-F71C-B114-6BA1-81116D63608E}"/>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7" name="TextBox 6">
            <a:extLst>
              <a:ext uri="{FF2B5EF4-FFF2-40B4-BE49-F238E27FC236}">
                <a16:creationId xmlns:a16="http://schemas.microsoft.com/office/drawing/2014/main" id="{59C06A45-7B28-44F4-01B0-6CA85F92C68B}"/>
              </a:ext>
            </a:extLst>
          </p:cNvPr>
          <p:cNvSpPr txBox="1"/>
          <p:nvPr/>
        </p:nvSpPr>
        <p:spPr>
          <a:xfrm>
            <a:off x="212124" y="1436863"/>
            <a:ext cx="11767752" cy="5219057"/>
          </a:xfrm>
          <a:prstGeom prst="rect">
            <a:avLst/>
          </a:prstGeom>
          <a:noFill/>
        </p:spPr>
        <p:txBody>
          <a:bodyPr wrap="square">
            <a:spAutoFit/>
          </a:bodyPr>
          <a:lstStyle/>
          <a:p>
            <a:pPr>
              <a:lnSpc>
                <a:spcPct val="150000"/>
              </a:lnSpc>
            </a:pPr>
            <a:r>
              <a:rPr lang="en-GB" sz="1400" b="1" kern="100" dirty="0">
                <a:effectLst/>
                <a:latin typeface="Tahoma" panose="020B0604030504040204" pitchFamily="34" charset="0"/>
                <a:ea typeface="Tahoma" panose="020B0604030504040204" pitchFamily="34" charset="0"/>
                <a:cs typeface="Tahoma" panose="020B0604030504040204" pitchFamily="34" charset="0"/>
              </a:rPr>
              <a:t>Host Performance</a:t>
            </a: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Listings managed by super hosts generally receive higher review scores compared to those managed by non-super hosts.</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This highlights the positive impact of superhot status on guest satisfaction and review scores.</a:t>
            </a:r>
          </a:p>
          <a:p>
            <a:pPr lvl="1">
              <a:lnSpc>
                <a:spcPct val="150000"/>
              </a:lnSpc>
              <a:buSzPts val="1000"/>
              <a:tabLst>
                <a:tab pos="914400" algn="l"/>
              </a:tabLst>
            </a:pP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sz="1400" b="1" kern="100" dirty="0">
                <a:effectLst/>
                <a:latin typeface="Tahoma" panose="020B0604030504040204" pitchFamily="34" charset="0"/>
                <a:ea typeface="Tahoma" panose="020B0604030504040204" pitchFamily="34" charset="0"/>
                <a:cs typeface="Tahoma" panose="020B0604030504040204" pitchFamily="34" charset="0"/>
              </a:rPr>
              <a:t>Review Scores and Guest Satisfaction</a:t>
            </a: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Entire home/apartment listings have the highest review scores, with a significant number of reviews.</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Hotel rooms, private rooms, and shared rooms also receive substantial review scores, though generally lower than entire homes/apartments.</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Super hosts tend to receive better review scores, indicating higher guest satisfaction.</a:t>
            </a:r>
          </a:p>
          <a:p>
            <a:pPr marL="742950" lvl="1" indent="-285750">
              <a:lnSpc>
                <a:spcPct val="150000"/>
              </a:lnSpc>
              <a:buSzPts val="1000"/>
              <a:buFont typeface="Courier New" panose="02070309020205020404" pitchFamily="49" charset="0"/>
              <a:buChar char="o"/>
              <a:tabLst>
                <a:tab pos="914400" algn="l"/>
              </a:tabLst>
            </a:pP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sz="1400" b="1" kern="100" dirty="0">
                <a:effectLst/>
                <a:latin typeface="Tahoma" panose="020B0604030504040204" pitchFamily="34" charset="0"/>
                <a:ea typeface="Tahoma" panose="020B0604030504040204" pitchFamily="34" charset="0"/>
                <a:cs typeface="Tahoma" panose="020B0604030504040204" pitchFamily="34" charset="0"/>
              </a:rPr>
              <a:t>Property Type and Room Analysis</a:t>
            </a:r>
            <a:endParaRPr lang="en-GB" sz="1400" kern="100" dirty="0">
              <a:effectLst/>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Entire rental units and entire homes are the most common property types and also command higher average prices.</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Private rooms in homes and rental units are also prevalent but tend to have lower average prices.</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Higher-priced listings tend to have better review scores, indicating a correlation between price and guest satisfaction.</a:t>
            </a:r>
          </a:p>
          <a:p>
            <a:pPr marL="742950" lvl="1" indent="-285750">
              <a:lnSpc>
                <a:spcPct val="150000"/>
              </a:lnSpc>
              <a:buSzPts val="1000"/>
              <a:buFont typeface="Courier New" panose="02070309020205020404" pitchFamily="49" charset="0"/>
              <a:buChar char="o"/>
              <a:tabLst>
                <a:tab pos="914400" algn="l"/>
              </a:tabLst>
            </a:pPr>
            <a:r>
              <a:rPr lang="en-GB" sz="1400" kern="100" dirty="0">
                <a:effectLst/>
                <a:latin typeface="Tahoma" panose="020B0604030504040204" pitchFamily="34" charset="0"/>
                <a:ea typeface="Tahoma" panose="020B0604030504040204" pitchFamily="34" charset="0"/>
                <a:cs typeface="Tahoma" panose="020B0604030504040204" pitchFamily="34" charset="0"/>
              </a:rPr>
              <a:t>However, there are outliers where some high-priced listings do not have the best review scores, suggesting variability in guest experiences based on other factors.</a:t>
            </a:r>
          </a:p>
        </p:txBody>
      </p:sp>
      <p:sp>
        <p:nvSpPr>
          <p:cNvPr id="8" name="Title 1">
            <a:extLst>
              <a:ext uri="{FF2B5EF4-FFF2-40B4-BE49-F238E27FC236}">
                <a16:creationId xmlns:a16="http://schemas.microsoft.com/office/drawing/2014/main" id="{4C69279C-CE76-AC1F-04D9-E40DC64FAA28}"/>
              </a:ext>
            </a:extLst>
          </p:cNvPr>
          <p:cNvSpPr>
            <a:spLocks noGrp="1"/>
          </p:cNvSpPr>
          <p:nvPr>
            <p:ph type="title"/>
          </p:nvPr>
        </p:nvSpPr>
        <p:spPr>
          <a:xfrm>
            <a:off x="212124" y="202080"/>
            <a:ext cx="10515600" cy="1325563"/>
          </a:xfrm>
        </p:spPr>
        <p:txBody>
          <a:bodyPr/>
          <a:lstStyle/>
          <a:p>
            <a:r>
              <a:rPr lang="en-US" dirty="0"/>
              <a:t>Key Insights</a:t>
            </a:r>
          </a:p>
        </p:txBody>
      </p:sp>
    </p:spTree>
    <p:extLst>
      <p:ext uri="{BB962C8B-B14F-4D97-AF65-F5344CB8AC3E}">
        <p14:creationId xmlns:p14="http://schemas.microsoft.com/office/powerpoint/2010/main" val="3316526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people in a lobby&#10;&#10;Description automatically generated">
            <a:extLst>
              <a:ext uri="{FF2B5EF4-FFF2-40B4-BE49-F238E27FC236}">
                <a16:creationId xmlns:a16="http://schemas.microsoft.com/office/drawing/2014/main" id="{EB6F2FF6-D7AC-53F3-4423-9FF5B7EE1A10}"/>
              </a:ext>
            </a:extLst>
          </p:cNvPr>
          <p:cNvPicPr>
            <a:picLocks noChangeAspect="1"/>
          </p:cNvPicPr>
          <p:nvPr/>
        </p:nvPicPr>
        <p:blipFill rotWithShape="1">
          <a:blip r:embed="rId2"/>
          <a:srcRect l="8387" r="10893" b="1"/>
          <a:stretch/>
        </p:blipFill>
        <p:spPr>
          <a:xfrm>
            <a:off x="2522356" y="10"/>
            <a:ext cx="9669642" cy="6857990"/>
          </a:xfrm>
          <a:prstGeom prst="rect">
            <a:avLst/>
          </a:prstGeom>
        </p:spPr>
      </p:pic>
      <p:sp>
        <p:nvSpPr>
          <p:cNvPr id="16"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EAFE670-EF61-5C6B-A6B0-BDC2ADA7FE46}"/>
              </a:ext>
            </a:extLst>
          </p:cNvPr>
          <p:cNvSpPr>
            <a:spLocks noGrp="1"/>
          </p:cNvSpPr>
          <p:nvPr>
            <p:ph type="title"/>
          </p:nvPr>
        </p:nvSpPr>
        <p:spPr>
          <a:xfrm>
            <a:off x="152537" y="96066"/>
            <a:ext cx="6186479" cy="1226107"/>
          </a:xfrm>
        </p:spPr>
        <p:txBody>
          <a:bodyPr>
            <a:normAutofit/>
          </a:bodyPr>
          <a:lstStyle/>
          <a:p>
            <a:r>
              <a:rPr lang="en-US" sz="4000" dirty="0"/>
              <a:t>Recommendations</a:t>
            </a:r>
          </a:p>
        </p:txBody>
      </p:sp>
      <p:sp>
        <p:nvSpPr>
          <p:cNvPr id="3" name="Content Placeholder 2">
            <a:extLst>
              <a:ext uri="{FF2B5EF4-FFF2-40B4-BE49-F238E27FC236}">
                <a16:creationId xmlns:a16="http://schemas.microsoft.com/office/drawing/2014/main" id="{5FB14307-9AD7-70B1-600B-91DDCDC1F0BE}"/>
              </a:ext>
            </a:extLst>
          </p:cNvPr>
          <p:cNvSpPr>
            <a:spLocks noGrp="1"/>
          </p:cNvSpPr>
          <p:nvPr>
            <p:ph idx="1"/>
          </p:nvPr>
        </p:nvSpPr>
        <p:spPr>
          <a:xfrm>
            <a:off x="76268" y="1746053"/>
            <a:ext cx="6339016" cy="3742762"/>
          </a:xfrm>
        </p:spPr>
        <p:txBody>
          <a:bodyPr>
            <a:normAutofit lnSpcReduction="10000"/>
          </a:bodyPr>
          <a:lstStyle/>
          <a:p>
            <a:pPr marL="342900" lvl="0" indent="-342900">
              <a:buFont typeface="Arial" panose="020B0604020202020204" pitchFamily="34" charset="0"/>
              <a:buChar char="•"/>
              <a:tabLst>
                <a:tab pos="457200" algn="l"/>
              </a:tabLst>
            </a:pPr>
            <a:r>
              <a:rPr lang="en-GB" sz="1200" b="1" kern="100" dirty="0">
                <a:effectLst/>
                <a:latin typeface="Tahoma" panose="020B0604030504040204" pitchFamily="34" charset="0"/>
                <a:ea typeface="Tahoma" panose="020B0604030504040204" pitchFamily="34" charset="0"/>
                <a:cs typeface="Tahoma" panose="020B0604030504040204" pitchFamily="34" charset="0"/>
              </a:rPr>
              <a:t>Marketing and Advertising</a:t>
            </a:r>
            <a:r>
              <a:rPr lang="en-GB" sz="1200" kern="100" dirty="0">
                <a:effectLst/>
                <a:latin typeface="Tahoma" panose="020B0604030504040204" pitchFamily="34" charset="0"/>
                <a:ea typeface="Tahoma" panose="020B0604030504040204" pitchFamily="34" charset="0"/>
                <a:cs typeface="Tahoma" panose="020B0604030504040204" pitchFamily="34" charset="0"/>
              </a:rPr>
              <a:t>:</a:t>
            </a:r>
          </a:p>
          <a:p>
            <a:pPr marL="742950" lvl="1" indent="-285750">
              <a:buSzPts val="1000"/>
              <a:buFont typeface="Courier New" panose="02070309020205020404" pitchFamily="49" charset="0"/>
              <a:buChar char="o"/>
              <a:tabLst>
                <a:tab pos="914400" algn="l"/>
              </a:tabLst>
            </a:pPr>
            <a:r>
              <a:rPr lang="en-GB" sz="1200" kern="100" dirty="0">
                <a:effectLst/>
                <a:latin typeface="Tahoma" panose="020B0604030504040204" pitchFamily="34" charset="0"/>
                <a:ea typeface="Tahoma" panose="020B0604030504040204" pitchFamily="34" charset="0"/>
                <a:cs typeface="Tahoma" panose="020B0604030504040204" pitchFamily="34" charset="0"/>
              </a:rPr>
              <a:t>Increase marketing efforts to highlight the strengths of high-performing listings and neighbourhoods. Use targeted advertising to attract potential guests based on their preferences and travel behaviour.</a:t>
            </a:r>
          </a:p>
          <a:p>
            <a:pPr marL="342900" lvl="0" indent="-342900">
              <a:buFont typeface="Arial" panose="020B0604020202020204" pitchFamily="34" charset="0"/>
              <a:buChar char="•"/>
              <a:tabLst>
                <a:tab pos="457200" algn="l"/>
              </a:tabLst>
            </a:pPr>
            <a:r>
              <a:rPr lang="en-GB" sz="1200" b="1" kern="100" dirty="0">
                <a:effectLst/>
                <a:latin typeface="Tahoma" panose="020B0604030504040204" pitchFamily="34" charset="0"/>
                <a:ea typeface="Tahoma" panose="020B0604030504040204" pitchFamily="34" charset="0"/>
                <a:cs typeface="Tahoma" panose="020B0604030504040204" pitchFamily="34" charset="0"/>
              </a:rPr>
              <a:t>Data-Driven Decisions</a:t>
            </a:r>
            <a:r>
              <a:rPr lang="en-GB" sz="1200" kern="100" dirty="0">
                <a:effectLst/>
                <a:latin typeface="Tahoma" panose="020B0604030504040204" pitchFamily="34" charset="0"/>
                <a:ea typeface="Tahoma" panose="020B0604030504040204" pitchFamily="34" charset="0"/>
                <a:cs typeface="Tahoma" panose="020B0604030504040204" pitchFamily="34" charset="0"/>
              </a:rPr>
              <a:t>:</a:t>
            </a:r>
          </a:p>
          <a:p>
            <a:pPr marL="742950" lvl="1" indent="-285750">
              <a:buSzPts val="1000"/>
              <a:buFont typeface="Courier New" panose="02070309020205020404" pitchFamily="49" charset="0"/>
              <a:buChar char="o"/>
              <a:tabLst>
                <a:tab pos="914400" algn="l"/>
              </a:tabLst>
            </a:pPr>
            <a:r>
              <a:rPr lang="en-GB" sz="1200" kern="100" dirty="0">
                <a:effectLst/>
                <a:latin typeface="Tahoma" panose="020B0604030504040204" pitchFamily="34" charset="0"/>
                <a:ea typeface="Tahoma" panose="020B0604030504040204" pitchFamily="34" charset="0"/>
                <a:cs typeface="Tahoma" panose="020B0604030504040204" pitchFamily="34" charset="0"/>
              </a:rPr>
              <a:t>Continuously leverage data analytics to monitor trends, identify opportunities, and make informed decisions. Use insights from Tableau dashboards to guide strategic planning and operational improvements.</a:t>
            </a:r>
          </a:p>
          <a:p>
            <a:pPr>
              <a:tabLst>
                <a:tab pos="457200" algn="l"/>
              </a:tabLst>
            </a:pPr>
            <a:r>
              <a:rPr lang="en-GB" sz="1200" b="1" kern="100" dirty="0">
                <a:effectLst/>
                <a:latin typeface="Tahoma" panose="020B0604030504040204" pitchFamily="34" charset="0"/>
                <a:ea typeface="Tahoma" panose="020B0604030504040204" pitchFamily="34" charset="0"/>
                <a:cs typeface="Tahoma" panose="020B0604030504040204" pitchFamily="34" charset="0"/>
              </a:rPr>
              <a:t>Expand Listings in High-Rated Areas</a:t>
            </a:r>
            <a:r>
              <a:rPr lang="en-GB" sz="1200" kern="100" dirty="0">
                <a:effectLst/>
                <a:latin typeface="Tahoma" panose="020B0604030504040204" pitchFamily="34" charset="0"/>
                <a:ea typeface="Tahoma" panose="020B0604030504040204" pitchFamily="34" charset="0"/>
                <a:cs typeface="Tahoma" panose="020B0604030504040204" pitchFamily="34" charset="0"/>
              </a:rPr>
              <a:t>:</a:t>
            </a:r>
          </a:p>
          <a:p>
            <a:pPr lvl="1">
              <a:buFont typeface="Courier New" panose="02070309020205020404" pitchFamily="49" charset="0"/>
              <a:buChar char="o"/>
            </a:pPr>
            <a:r>
              <a:rPr lang="en-GB" sz="1200" dirty="0">
                <a:effectLst/>
                <a:latin typeface="Tahoma" panose="020B0604030504040204" pitchFamily="34" charset="0"/>
                <a:ea typeface="Tahoma" panose="020B0604030504040204" pitchFamily="34" charset="0"/>
                <a:cs typeface="Tahoma" panose="020B0604030504040204" pitchFamily="34" charset="0"/>
              </a:rPr>
              <a:t>Focus on increasing the number of listings in highly rated neighbourhoods such as Melbourne, Southbank, and South </a:t>
            </a:r>
            <a:r>
              <a:rPr lang="en-GB" sz="1200" dirty="0" err="1">
                <a:effectLst/>
                <a:latin typeface="Tahoma" panose="020B0604030504040204" pitchFamily="34" charset="0"/>
                <a:ea typeface="Tahoma" panose="020B0604030504040204" pitchFamily="34" charset="0"/>
                <a:cs typeface="Tahoma" panose="020B0604030504040204" pitchFamily="34" charset="0"/>
              </a:rPr>
              <a:t>Yarra</a:t>
            </a:r>
            <a:r>
              <a:rPr lang="en-GB" sz="1200" dirty="0">
                <a:effectLst/>
                <a:latin typeface="Tahoma" panose="020B0604030504040204" pitchFamily="34" charset="0"/>
                <a:ea typeface="Tahoma" panose="020B0604030504040204" pitchFamily="34" charset="0"/>
                <a:cs typeface="Tahoma" panose="020B0604030504040204" pitchFamily="34" charset="0"/>
              </a:rPr>
              <a:t> to capitalize on their popularity and high guest satisfaction </a:t>
            </a:r>
            <a:endParaRPr lang="en-GB" sz="1200" kern="100" dirty="0">
              <a:latin typeface="Tahoma" panose="020B0604030504040204" pitchFamily="34" charset="0"/>
              <a:ea typeface="Tahoma" panose="020B0604030504040204" pitchFamily="34" charset="0"/>
              <a:cs typeface="Tahoma" panose="020B0604030504040204" pitchFamily="34" charset="0"/>
            </a:endParaRPr>
          </a:p>
          <a:p>
            <a:pPr>
              <a:tabLst>
                <a:tab pos="457200" algn="l"/>
              </a:tabLst>
            </a:pPr>
            <a:r>
              <a:rPr lang="en-GB" sz="1200" b="1" kern="100" dirty="0">
                <a:effectLst/>
                <a:latin typeface="Tahoma" panose="020B0604030504040204" pitchFamily="34" charset="0"/>
                <a:ea typeface="Tahoma" panose="020B0604030504040204" pitchFamily="34" charset="0"/>
                <a:cs typeface="Tahoma" panose="020B0604030504040204" pitchFamily="34" charset="0"/>
              </a:rPr>
              <a:t>Promotional Offers</a:t>
            </a:r>
            <a:r>
              <a:rPr lang="en-GB" sz="1200" kern="100" dirty="0">
                <a:effectLst/>
                <a:latin typeface="Tahoma" panose="020B0604030504040204" pitchFamily="34" charset="0"/>
                <a:ea typeface="Tahoma" panose="020B0604030504040204" pitchFamily="34" charset="0"/>
                <a:cs typeface="Tahoma" panose="020B0604030504040204" pitchFamily="34" charset="0"/>
              </a:rPr>
              <a:t>:</a:t>
            </a:r>
          </a:p>
          <a:p>
            <a:pPr marL="742950" lvl="1" indent="-285750">
              <a:buSzPts val="1000"/>
              <a:buFont typeface="Courier New" panose="02070309020205020404" pitchFamily="49" charset="0"/>
              <a:buChar char="o"/>
              <a:tabLst>
                <a:tab pos="914400" algn="l"/>
              </a:tabLst>
            </a:pPr>
            <a:r>
              <a:rPr lang="en-GB" sz="1200" kern="100" dirty="0">
                <a:effectLst/>
                <a:latin typeface="Tahoma" panose="020B0604030504040204" pitchFamily="34" charset="0"/>
                <a:ea typeface="Tahoma" panose="020B0604030504040204" pitchFamily="34" charset="0"/>
                <a:cs typeface="Tahoma" panose="020B0604030504040204" pitchFamily="34" charset="0"/>
              </a:rPr>
              <a:t>Implement promotional offers and discounts during low-demand periods to boost occupancy rates and increase overall revenue.</a:t>
            </a:r>
          </a:p>
          <a:p>
            <a:pPr>
              <a:tabLst>
                <a:tab pos="457200" algn="l"/>
              </a:tabLst>
            </a:pPr>
            <a:r>
              <a:rPr lang="en-GB" sz="1200" b="1" kern="100" dirty="0">
                <a:effectLst/>
                <a:latin typeface="Tahoma" panose="020B0604030504040204" pitchFamily="34" charset="0"/>
                <a:ea typeface="Tahoma" panose="020B0604030504040204" pitchFamily="34" charset="0"/>
                <a:cs typeface="Tahoma" panose="020B0604030504040204" pitchFamily="34" charset="0"/>
              </a:rPr>
              <a:t>Encourage </a:t>
            </a:r>
            <a:r>
              <a:rPr lang="en-GB" sz="1200" b="1" kern="100" dirty="0" err="1">
                <a:effectLst/>
                <a:latin typeface="Tahoma" panose="020B0604030504040204" pitchFamily="34" charset="0"/>
                <a:ea typeface="Tahoma" panose="020B0604030504040204" pitchFamily="34" charset="0"/>
                <a:cs typeface="Tahoma" panose="020B0604030504040204" pitchFamily="34" charset="0"/>
              </a:rPr>
              <a:t>Superhost</a:t>
            </a:r>
            <a:r>
              <a:rPr lang="en-GB" sz="1200" b="1" kern="100" dirty="0">
                <a:effectLst/>
                <a:latin typeface="Tahoma" panose="020B0604030504040204" pitchFamily="34" charset="0"/>
                <a:ea typeface="Tahoma" panose="020B0604030504040204" pitchFamily="34" charset="0"/>
                <a:cs typeface="Tahoma" panose="020B0604030504040204" pitchFamily="34" charset="0"/>
              </a:rPr>
              <a:t> Status</a:t>
            </a:r>
            <a:r>
              <a:rPr lang="en-GB" sz="1200" kern="100" dirty="0">
                <a:effectLst/>
                <a:latin typeface="Tahoma" panose="020B0604030504040204" pitchFamily="34" charset="0"/>
                <a:ea typeface="Tahoma" panose="020B0604030504040204" pitchFamily="34" charset="0"/>
                <a:cs typeface="Tahoma" panose="020B0604030504040204" pitchFamily="34" charset="0"/>
              </a:rPr>
              <a:t>:</a:t>
            </a:r>
          </a:p>
          <a:p>
            <a:pPr marL="742950" lvl="1" indent="-285750">
              <a:buSzPts val="1000"/>
              <a:buFont typeface="Courier New" panose="02070309020205020404" pitchFamily="49" charset="0"/>
              <a:buChar char="o"/>
              <a:tabLst>
                <a:tab pos="914400" algn="l"/>
              </a:tabLst>
            </a:pPr>
            <a:r>
              <a:rPr lang="en-GB" sz="1200" kern="100" dirty="0">
                <a:effectLst/>
                <a:latin typeface="Tahoma" panose="020B0604030504040204" pitchFamily="34" charset="0"/>
                <a:ea typeface="Tahoma" panose="020B0604030504040204" pitchFamily="34" charset="0"/>
                <a:cs typeface="Tahoma" panose="020B0604030504040204" pitchFamily="34" charset="0"/>
              </a:rPr>
              <a:t>Provide training and resources to help more hosts achieve </a:t>
            </a:r>
            <a:r>
              <a:rPr lang="en-GB" sz="1200" kern="100" dirty="0" err="1">
                <a:effectLst/>
                <a:latin typeface="Tahoma" panose="020B0604030504040204" pitchFamily="34" charset="0"/>
                <a:ea typeface="Tahoma" panose="020B0604030504040204" pitchFamily="34" charset="0"/>
                <a:cs typeface="Tahoma" panose="020B0604030504040204" pitchFamily="34" charset="0"/>
              </a:rPr>
              <a:t>superhost</a:t>
            </a:r>
            <a:r>
              <a:rPr lang="en-GB" sz="1200" kern="100" dirty="0">
                <a:effectLst/>
                <a:latin typeface="Tahoma" panose="020B0604030504040204" pitchFamily="34" charset="0"/>
                <a:ea typeface="Tahoma" panose="020B0604030504040204" pitchFamily="34" charset="0"/>
                <a:cs typeface="Tahoma" panose="020B0604030504040204" pitchFamily="34" charset="0"/>
              </a:rPr>
              <a:t> status, as this is associated with higher review scores and greater guest satisfaction.</a:t>
            </a:r>
          </a:p>
          <a:p>
            <a:pPr marL="457200" lvl="1" indent="0">
              <a:buNone/>
            </a:pPr>
            <a:endParaRPr lang="en-GB" sz="1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91164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ity street with a large building and people walking&#10;&#10;Description automatically generated">
            <a:extLst>
              <a:ext uri="{FF2B5EF4-FFF2-40B4-BE49-F238E27FC236}">
                <a16:creationId xmlns:a16="http://schemas.microsoft.com/office/drawing/2014/main" id="{BF56ED7E-45C9-516A-C5D4-01B2BFD6DECA}"/>
              </a:ext>
            </a:extLst>
          </p:cNvPr>
          <p:cNvPicPr>
            <a:picLocks noChangeAspect="1"/>
          </p:cNvPicPr>
          <p:nvPr/>
        </p:nvPicPr>
        <p:blipFill rotWithShape="1">
          <a:blip r:embed="rId2">
            <a:alphaModFix amt="60000"/>
          </a:blip>
          <a:srcRect t="1988" b="1990"/>
          <a:stretch/>
        </p:blipFill>
        <p:spPr>
          <a:xfrm>
            <a:off x="180975" y="182880"/>
            <a:ext cx="11823637" cy="6499784"/>
          </a:xfrm>
          <a:prstGeom prst="rect">
            <a:avLst/>
          </a:prstGeom>
        </p:spPr>
      </p:pic>
      <p:sp>
        <p:nvSpPr>
          <p:cNvPr id="2" name="Title 1">
            <a:extLst>
              <a:ext uri="{FF2B5EF4-FFF2-40B4-BE49-F238E27FC236}">
                <a16:creationId xmlns:a16="http://schemas.microsoft.com/office/drawing/2014/main" id="{27C7C970-1DB1-690B-E321-DD59BE906A47}"/>
              </a:ext>
            </a:extLst>
          </p:cNvPr>
          <p:cNvSpPr>
            <a:spLocks noGrp="1"/>
          </p:cNvSpPr>
          <p:nvPr>
            <p:ph type="title"/>
          </p:nvPr>
        </p:nvSpPr>
        <p:spPr>
          <a:xfrm>
            <a:off x="1727887" y="2835908"/>
            <a:ext cx="10165218" cy="2806506"/>
          </a:xfrm>
        </p:spPr>
        <p:txBody>
          <a:bodyPr anchor="b">
            <a:normAutofit/>
          </a:bodyPr>
          <a:lstStyle/>
          <a:p>
            <a:pPr algn="r"/>
            <a:r>
              <a:rPr lang="en-US" sz="8800" dirty="0">
                <a:solidFill>
                  <a:schemeClr val="bg1"/>
                </a:solidFill>
              </a:rPr>
              <a:t>Thank you</a:t>
            </a:r>
          </a:p>
        </p:txBody>
      </p:sp>
      <p:pic>
        <p:nvPicPr>
          <p:cNvPr id="5" name="Picture 4" descr="A blue and red logo&#10;&#10;Description automatically generated">
            <a:extLst>
              <a:ext uri="{FF2B5EF4-FFF2-40B4-BE49-F238E27FC236}">
                <a16:creationId xmlns:a16="http://schemas.microsoft.com/office/drawing/2014/main" id="{6CCAC8CA-F2BC-3D84-1A5F-1D64C9C7FD27}"/>
              </a:ext>
            </a:extLst>
          </p:cNvPr>
          <p:cNvPicPr>
            <a:picLocks noChangeAspect="1"/>
          </p:cNvPicPr>
          <p:nvPr/>
        </p:nvPicPr>
        <p:blipFill rotWithShape="1">
          <a:blip r:embed="rId3"/>
          <a:srcRect l="1733" r="12604" b="2"/>
          <a:stretch/>
        </p:blipFill>
        <p:spPr>
          <a:xfrm>
            <a:off x="10681576" y="103484"/>
            <a:ext cx="1335862" cy="1112102"/>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p:spPr>
      </p:pic>
    </p:spTree>
    <p:extLst>
      <p:ext uri="{BB962C8B-B14F-4D97-AF65-F5344CB8AC3E}">
        <p14:creationId xmlns:p14="http://schemas.microsoft.com/office/powerpoint/2010/main" val="1146776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1AF51DA-420D-D375-AEF3-77C8164BC4DA}"/>
              </a:ext>
            </a:extLst>
          </p:cNvPr>
          <p:cNvSpPr>
            <a:spLocks noGrp="1"/>
          </p:cNvSpPr>
          <p:nvPr>
            <p:ph type="title"/>
          </p:nvPr>
        </p:nvSpPr>
        <p:spPr>
          <a:xfrm>
            <a:off x="361749" y="1620058"/>
            <a:ext cx="4368800" cy="851415"/>
          </a:xfrm>
        </p:spPr>
        <p:txBody>
          <a:bodyPr anchor="b">
            <a:normAutofit/>
          </a:bodyPr>
          <a:lstStyle/>
          <a:p>
            <a:pPr algn="ctr"/>
            <a:r>
              <a:rPr lang="en-US" sz="3600" dirty="0">
                <a:latin typeface="Tahoma" panose="020B0604030504040204" pitchFamily="34" charset="0"/>
                <a:ea typeface="Tahoma" panose="020B0604030504040204" pitchFamily="34" charset="0"/>
                <a:cs typeface="Tahoma" panose="020B0604030504040204" pitchFamily="34" charset="0"/>
              </a:rPr>
              <a:t>Table of Content </a:t>
            </a:r>
          </a:p>
        </p:txBody>
      </p:sp>
      <p:graphicFrame>
        <p:nvGraphicFramePr>
          <p:cNvPr id="8" name="Content Placeholder 7">
            <a:extLst>
              <a:ext uri="{FF2B5EF4-FFF2-40B4-BE49-F238E27FC236}">
                <a16:creationId xmlns:a16="http://schemas.microsoft.com/office/drawing/2014/main" id="{B5A257A3-0E2E-2DB0-490C-71C09C82D1B4}"/>
              </a:ext>
            </a:extLst>
          </p:cNvPr>
          <p:cNvGraphicFramePr>
            <a:graphicFrameLocks noGrp="1"/>
          </p:cNvGraphicFramePr>
          <p:nvPr>
            <p:ph idx="1"/>
            <p:extLst>
              <p:ext uri="{D42A27DB-BD31-4B8C-83A1-F6EECF244321}">
                <p14:modId xmlns:p14="http://schemas.microsoft.com/office/powerpoint/2010/main" val="207734211"/>
              </p:ext>
            </p:extLst>
          </p:nvPr>
        </p:nvGraphicFramePr>
        <p:xfrm>
          <a:off x="316029" y="3216293"/>
          <a:ext cx="4460240" cy="30306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Content Placeholder 4" descr="A lobby with people standing around a reception desk&#10;&#10;Description automatically generated">
            <a:extLst>
              <a:ext uri="{FF2B5EF4-FFF2-40B4-BE49-F238E27FC236}">
                <a16:creationId xmlns:a16="http://schemas.microsoft.com/office/drawing/2014/main" id="{697D103F-49FF-3F62-8AAF-C60DCF21F0A2}"/>
              </a:ext>
            </a:extLst>
          </p:cNvPr>
          <p:cNvPicPr>
            <a:picLocks noChangeAspect="1"/>
          </p:cNvPicPr>
          <p:nvPr/>
        </p:nvPicPr>
        <p:blipFill rotWithShape="1">
          <a:blip r:embed="rId8"/>
          <a:srcRect l="37657" r="492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871622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in a lobby&#10;&#10;Description automatically generated">
            <a:extLst>
              <a:ext uri="{FF2B5EF4-FFF2-40B4-BE49-F238E27FC236}">
                <a16:creationId xmlns:a16="http://schemas.microsoft.com/office/drawing/2014/main" id="{E2ADBA88-CC60-89F7-3DFF-D261C86331B7}"/>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3" name="Content Placeholder 2">
            <a:extLst>
              <a:ext uri="{FF2B5EF4-FFF2-40B4-BE49-F238E27FC236}">
                <a16:creationId xmlns:a16="http://schemas.microsoft.com/office/drawing/2014/main" id="{ABD58BD0-8259-020B-5ABF-7189627B8881}"/>
              </a:ext>
            </a:extLst>
          </p:cNvPr>
          <p:cNvSpPr>
            <a:spLocks noGrp="1"/>
          </p:cNvSpPr>
          <p:nvPr>
            <p:ph idx="1"/>
          </p:nvPr>
        </p:nvSpPr>
        <p:spPr>
          <a:xfrm>
            <a:off x="341745" y="526473"/>
            <a:ext cx="11012055" cy="5650490"/>
          </a:xfrm>
        </p:spPr>
        <p:txBody>
          <a:bodyPr>
            <a:normAutofit fontScale="92500"/>
          </a:bodyPr>
          <a:lstStyle/>
          <a:p>
            <a:pPr marL="0" indent="0" algn="l">
              <a:buNone/>
            </a:pPr>
            <a:endParaRPr lang="en-GB" b="1" i="0" u="none" strike="noStrike" dirty="0">
              <a:effectLst/>
              <a:latin typeface="Tahoma" panose="020B0604030504040204" pitchFamily="34" charset="0"/>
              <a:ea typeface="Tahoma" panose="020B0604030504040204" pitchFamily="34" charset="0"/>
              <a:cs typeface="Tahoma" panose="020B0604030504040204" pitchFamily="34" charset="0"/>
            </a:endParaRPr>
          </a:p>
          <a:p>
            <a:pPr marL="0" indent="0" algn="l">
              <a:buNone/>
            </a:pPr>
            <a:r>
              <a:rPr lang="en-GB" b="1" i="0" u="none" strike="noStrike" dirty="0">
                <a:effectLst/>
                <a:latin typeface="Tahoma" panose="020B0604030504040204" pitchFamily="34" charset="0"/>
                <a:ea typeface="Tahoma" panose="020B0604030504040204" pitchFamily="34" charset="0"/>
                <a:cs typeface="Tahoma" panose="020B0604030504040204" pitchFamily="34" charset="0"/>
              </a:rPr>
              <a:t>Problem Statement</a:t>
            </a:r>
          </a:p>
          <a:p>
            <a:pPr marL="0" indent="0" algn="l">
              <a:buNone/>
            </a:pPr>
            <a:endParaRPr lang="en-GB" b="0" i="0" u="none" strike="noStrike" dirty="0">
              <a:effectLst/>
              <a:latin typeface="Söhne"/>
            </a:endParaRPr>
          </a:p>
          <a:p>
            <a:pPr marL="0" indent="0" algn="l">
              <a:buNone/>
            </a:pPr>
            <a:endParaRPr lang="en-GB" b="0" i="0" u="none" strike="noStrike" dirty="0">
              <a:effectLst/>
              <a:latin typeface="Söhne"/>
            </a:endParaRPr>
          </a:p>
          <a:p>
            <a:pPr algn="just">
              <a:lnSpc>
                <a:spcPct val="150000"/>
              </a:lnSpc>
            </a:pPr>
            <a:r>
              <a:rPr lang="en-GB" sz="2400" b="0" i="0" u="none" strike="noStrike" dirty="0">
                <a:effectLst/>
                <a:latin typeface="Tahoma" panose="020B0604030504040204" pitchFamily="34" charset="0"/>
                <a:ea typeface="Tahoma" panose="020B0604030504040204" pitchFamily="34" charset="0"/>
                <a:cs typeface="Tahoma" panose="020B0604030504040204" pitchFamily="34" charset="0"/>
              </a:rPr>
              <a:t>This project aims to analyse a dataset of hotel aggregator listings using Tableau. The dataset comprises various attributes related to listings, hosts, reviews, and availability. The objective is to create comprehensive visualizations and insights that shed light on trends, patterns, and factors influencing the performance of listings. By leveraging Tableau's advanced visualization capabilities, this project will provide an interactive and dynamic analysis of key metrics, including pricing, room types, </a:t>
            </a:r>
            <a:r>
              <a:rPr lang="en-GB" sz="2400" b="0" i="0" u="none" strike="noStrike" dirty="0" err="1">
                <a:effectLst/>
                <a:latin typeface="Tahoma" panose="020B0604030504040204" pitchFamily="34" charset="0"/>
                <a:ea typeface="Tahoma" panose="020B0604030504040204" pitchFamily="34" charset="0"/>
                <a:cs typeface="Tahoma" panose="020B0604030504040204" pitchFamily="34" charset="0"/>
              </a:rPr>
              <a:t>neighborhood</a:t>
            </a:r>
            <a:r>
              <a:rPr lang="en-GB" sz="2400" b="0" i="0" u="none" strike="noStrike" dirty="0">
                <a:effectLst/>
                <a:latin typeface="Tahoma" panose="020B0604030504040204" pitchFamily="34" charset="0"/>
                <a:ea typeface="Tahoma" panose="020B0604030504040204" pitchFamily="34" charset="0"/>
                <a:cs typeface="Tahoma" panose="020B0604030504040204" pitchFamily="34" charset="0"/>
              </a:rPr>
              <a:t> impact, host ratings, and review scores.</a:t>
            </a:r>
          </a:p>
          <a:p>
            <a:endParaRPr lang="en-US" dirty="0"/>
          </a:p>
        </p:txBody>
      </p:sp>
    </p:spTree>
    <p:extLst>
      <p:ext uri="{BB962C8B-B14F-4D97-AF65-F5344CB8AC3E}">
        <p14:creationId xmlns:p14="http://schemas.microsoft.com/office/powerpoint/2010/main" val="3309482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39D305F9-AFE0-3A4D-FA96-63DA24ADBB0D}"/>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740DBC5B-922D-3ECF-58FE-B40462BF5587}"/>
              </a:ext>
            </a:extLst>
          </p:cNvPr>
          <p:cNvSpPr>
            <a:spLocks noGrp="1"/>
          </p:cNvSpPr>
          <p:nvPr>
            <p:ph type="title"/>
          </p:nvPr>
        </p:nvSpPr>
        <p:spPr>
          <a:xfrm>
            <a:off x="3618470" y="365125"/>
            <a:ext cx="5822092" cy="1325563"/>
          </a:xfrm>
        </p:spPr>
        <p:txBody>
          <a:bodyPr/>
          <a:lstStyle/>
          <a:p>
            <a:r>
              <a:rPr lang="en-US" dirty="0"/>
              <a:t>Project Objective</a:t>
            </a:r>
          </a:p>
        </p:txBody>
      </p:sp>
      <p:sp>
        <p:nvSpPr>
          <p:cNvPr id="3" name="Content Placeholder 2">
            <a:extLst>
              <a:ext uri="{FF2B5EF4-FFF2-40B4-BE49-F238E27FC236}">
                <a16:creationId xmlns:a16="http://schemas.microsoft.com/office/drawing/2014/main" id="{DB9B4DC0-F4B0-E484-F517-79F4801C4668}"/>
              </a:ext>
            </a:extLst>
          </p:cNvPr>
          <p:cNvSpPr>
            <a:spLocks noGrp="1"/>
          </p:cNvSpPr>
          <p:nvPr>
            <p:ph idx="1"/>
          </p:nvPr>
        </p:nvSpPr>
        <p:spPr>
          <a:xfrm>
            <a:off x="753761" y="1737927"/>
            <a:ext cx="5552303" cy="4809953"/>
          </a:xfrm>
        </p:spPr>
        <p:txBody>
          <a:bodyPr>
            <a:normAutofit/>
          </a:bodyPr>
          <a:lstStyle/>
          <a:p>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Geographical Insights</a:t>
            </a:r>
          </a:p>
          <a:p>
            <a:pPr marL="0" lvl="0" indent="0">
              <a:buSzPts val="1000"/>
              <a:buNone/>
              <a:tabLst>
                <a:tab pos="457200" algn="l"/>
              </a:tabLst>
            </a:pPr>
            <a:r>
              <a:rPr lang="en-GB" sz="16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a:t>
            </a: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Map Visualization</a:t>
            </a:r>
            <a:endParaRPr lang="en-GB" sz="1600" kern="10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pPr marL="0" indent="0">
              <a:buNone/>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Neighbourhood Analysis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Pricing and Availability Analysis</a:t>
            </a:r>
          </a:p>
          <a:p>
            <a:pPr marL="0" indent="0">
              <a:buNone/>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Pricing Trends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100" dirty="0">
              <a:latin typeface="Tahoma" panose="020B0604030504040204" pitchFamily="34" charset="0"/>
              <a:ea typeface="Tahoma" panose="020B0604030504040204" pitchFamily="34" charset="0"/>
              <a:cs typeface="Tahoma" panose="020B0604030504040204" pitchFamily="34" charset="0"/>
            </a:endParaRPr>
          </a:p>
          <a:p>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Host Performance</a:t>
            </a:r>
            <a:r>
              <a:rPr lang="en-GB" sz="1600" dirty="0">
                <a:effectLst/>
                <a:latin typeface="Tahoma" panose="020B0604030504040204" pitchFamily="34" charset="0"/>
                <a:ea typeface="Tahoma" panose="020B0604030504040204" pitchFamily="34" charset="0"/>
                <a:cs typeface="Tahoma" panose="020B0604030504040204" pitchFamily="34" charset="0"/>
              </a:rPr>
              <a:t> </a:t>
            </a:r>
          </a:p>
          <a:p>
            <a:pPr marL="0" indent="0">
              <a:buNone/>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Host Characteristics Analysis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0" dirty="0">
              <a:solidFill>
                <a:srgbClr val="000000"/>
              </a:solidFill>
              <a:latin typeface="Tahoma" panose="020B0604030504040204" pitchFamily="34" charset="0"/>
              <a:ea typeface="Tahoma" panose="020B0604030504040204" pitchFamily="34" charset="0"/>
              <a:cs typeface="Tahoma" panose="020B0604030504040204" pitchFamily="34" charset="0"/>
            </a:endParaRPr>
          </a:p>
          <a:p>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Review Scores and Guest Satisfaction</a:t>
            </a:r>
            <a:r>
              <a:rPr lang="en-GB" sz="1600" dirty="0">
                <a:effectLst/>
                <a:latin typeface="Tahoma" panose="020B0604030504040204" pitchFamily="34" charset="0"/>
                <a:ea typeface="Tahoma" panose="020B0604030504040204" pitchFamily="34" charset="0"/>
                <a:cs typeface="Tahoma" panose="020B0604030504040204" pitchFamily="34" charset="0"/>
              </a:rPr>
              <a:t> </a:t>
            </a:r>
          </a:p>
          <a:p>
            <a:pPr marL="0" indent="0">
              <a:buNone/>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Review Scores Analysis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endParaRPr>
          </a:p>
          <a:p>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Property Type and Room Analysis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100" dirty="0">
              <a:effectLst/>
              <a:latin typeface="Tahoma" panose="020B0604030504040204" pitchFamily="34" charset="0"/>
              <a:ea typeface="Tahoma" panose="020B0604030504040204" pitchFamily="34" charset="0"/>
              <a:cs typeface="Tahoma" panose="020B0604030504040204" pitchFamily="34" charset="0"/>
            </a:endParaRPr>
          </a:p>
          <a:p>
            <a:pPr marL="0" lvl="0" indent="0">
              <a:buSzPts val="1000"/>
              <a:buNone/>
              <a:tabLst>
                <a:tab pos="457200" algn="l"/>
              </a:tabLst>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Distribution Analysis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GB" sz="1600" kern="0" dirty="0">
              <a:solidFill>
                <a:srgbClr val="000000"/>
              </a:solidFill>
              <a:latin typeface="Tahoma" panose="020B0604030504040204" pitchFamily="34" charset="0"/>
              <a:ea typeface="Tahoma" panose="020B0604030504040204" pitchFamily="34" charset="0"/>
              <a:cs typeface="Tahoma" panose="020B0604030504040204" pitchFamily="34" charset="0"/>
            </a:endParaRPr>
          </a:p>
          <a:p>
            <a:pPr marL="0" indent="0">
              <a:buNone/>
            </a:pPr>
            <a:r>
              <a:rPr lang="en-GB" sz="1600"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	Popularity Trends</a:t>
            </a:r>
            <a:r>
              <a:rPr lang="en-GB" sz="1600" dirty="0">
                <a:effectLst/>
                <a:latin typeface="Tahoma" panose="020B0604030504040204" pitchFamily="34" charset="0"/>
                <a:ea typeface="Tahoma" panose="020B0604030504040204" pitchFamily="34" charset="0"/>
                <a:cs typeface="Tahoma" panose="020B0604030504040204" pitchFamily="34" charset="0"/>
              </a:rPr>
              <a:t> </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36422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B8658D3E-7B1D-070D-516C-EC642E80FAFB}"/>
              </a:ext>
            </a:extLst>
          </p:cNvPr>
          <p:cNvPicPr>
            <a:picLocks noChangeAspect="1"/>
          </p:cNvPicPr>
          <p:nvPr/>
        </p:nvPicPr>
        <p:blipFill>
          <a:blip r:embed="rId3"/>
          <a:stretch>
            <a:fillRect/>
          </a:stretch>
        </p:blipFill>
        <p:spPr>
          <a:xfrm>
            <a:off x="1507525" y="559324"/>
            <a:ext cx="9354533" cy="5739352"/>
          </a:xfrm>
          <a:prstGeom prst="rect">
            <a:avLst/>
          </a:prstGeom>
        </p:spPr>
      </p:pic>
    </p:spTree>
    <p:extLst>
      <p:ext uri="{BB962C8B-B14F-4D97-AF65-F5344CB8AC3E}">
        <p14:creationId xmlns:p14="http://schemas.microsoft.com/office/powerpoint/2010/main" val="27058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45B03B2E-DCB3-C07F-D4B2-38879395943E}"/>
              </a:ext>
            </a:extLst>
          </p:cNvPr>
          <p:cNvSpPr>
            <a:spLocks noGrp="1"/>
          </p:cNvSpPr>
          <p:nvPr>
            <p:ph type="title"/>
          </p:nvPr>
        </p:nvSpPr>
        <p:spPr>
          <a:xfrm>
            <a:off x="4889156" y="365125"/>
            <a:ext cx="6464643" cy="1871448"/>
          </a:xfrm>
        </p:spPr>
        <p:txBody>
          <a:bodyPr>
            <a:normAutofit/>
          </a:bodyPr>
          <a:lstStyle/>
          <a:p>
            <a:pPr marL="285750" indent="-285750">
              <a:buFont typeface="Arial" panose="020B0604020202020204" pitchFamily="34" charset="0"/>
              <a:buChar char="•"/>
            </a:pPr>
            <a:r>
              <a:rPr lang="en-GB" sz="1800" b="1" kern="0" dirty="0">
                <a:solidFill>
                  <a:srgbClr val="000000"/>
                </a:solidFill>
                <a:effectLst/>
                <a:latin typeface="Tahoma" panose="020B0604030504040204" pitchFamily="34" charset="0"/>
                <a:ea typeface="Tahoma" panose="020B0604030504040204" pitchFamily="34" charset="0"/>
                <a:cs typeface="Tahoma" panose="020B0604030504040204" pitchFamily="34" charset="0"/>
              </a:rPr>
              <a:t>Data Preparation Steps - Data Cleaning</a:t>
            </a:r>
            <a:r>
              <a:rPr lang="en-GB" sz="1800" b="1" dirty="0">
                <a:effectLst/>
                <a:latin typeface="Tahoma" panose="020B0604030504040204" pitchFamily="34" charset="0"/>
                <a:ea typeface="Tahoma" panose="020B0604030504040204" pitchFamily="34" charset="0"/>
                <a:cs typeface="Tahoma" panose="020B0604030504040204" pitchFamily="34" charset="0"/>
              </a:rPr>
              <a:t> </a:t>
            </a:r>
            <a:r>
              <a:rPr lang="en-GB" sz="1800" b="1" dirty="0">
                <a:latin typeface="Tahoma" panose="020B0604030504040204" pitchFamily="34" charset="0"/>
                <a:ea typeface="Tahoma" panose="020B0604030504040204" pitchFamily="34" charset="0"/>
                <a:cs typeface="Tahoma" panose="020B0604030504040204" pitchFamily="34" charset="0"/>
              </a:rPr>
              <a:t>in Excel</a:t>
            </a:r>
            <a:br>
              <a:rPr lang="en-GB" sz="1400" dirty="0">
                <a:latin typeface="Tahoma" panose="020B0604030504040204" pitchFamily="34" charset="0"/>
                <a:ea typeface="Tahoma" panose="020B0604030504040204" pitchFamily="34" charset="0"/>
                <a:cs typeface="Tahoma" panose="020B0604030504040204" pitchFamily="34" charset="0"/>
              </a:rPr>
            </a:br>
            <a:r>
              <a:rPr lang="en-GB" sz="1600" kern="0" dirty="0">
                <a:solidFill>
                  <a:srgbClr val="000000"/>
                </a:solidFill>
                <a:effectLst/>
                <a:latin typeface="Segoe UI" panose="020B0502040204020203" pitchFamily="34" charset="0"/>
                <a:ea typeface="Times New Roman" panose="02020603050405020304" pitchFamily="18" charset="0"/>
              </a:rPr>
              <a:t>Remove Duplicate Rows</a:t>
            </a:r>
            <a:r>
              <a:rPr lang="en-GB" sz="1600" dirty="0">
                <a:effectLst/>
              </a:rPr>
              <a:t> </a:t>
            </a:r>
            <a:br>
              <a:rPr lang="en-GB" sz="1600" dirty="0">
                <a:effectLst/>
              </a:rPr>
            </a:br>
            <a:r>
              <a:rPr lang="en-GB" sz="1600" kern="0" dirty="0">
                <a:solidFill>
                  <a:srgbClr val="000000"/>
                </a:solidFill>
                <a:effectLst/>
                <a:latin typeface="Segoe UI" panose="020B0502040204020203" pitchFamily="34" charset="0"/>
                <a:ea typeface="Times New Roman" panose="02020603050405020304" pitchFamily="18" charset="0"/>
              </a:rPr>
              <a:t>Fix or Remove Missing Data</a:t>
            </a:r>
            <a:r>
              <a:rPr lang="en-GB" sz="1600" dirty="0">
                <a:effectLst/>
              </a:rPr>
              <a:t> </a:t>
            </a:r>
            <a:br>
              <a:rPr lang="en-GB" sz="1600" dirty="0">
                <a:effectLst/>
              </a:rPr>
            </a:br>
            <a:r>
              <a:rPr lang="en-GB" sz="1600" kern="0" dirty="0">
                <a:solidFill>
                  <a:srgbClr val="000000"/>
                </a:solidFill>
                <a:effectLst/>
                <a:latin typeface="Segoe UI" panose="020B0502040204020203" pitchFamily="34" charset="0"/>
                <a:ea typeface="Times New Roman" panose="02020603050405020304" pitchFamily="18" charset="0"/>
              </a:rPr>
              <a:t>Correct Data Formatting</a:t>
            </a:r>
            <a:r>
              <a:rPr lang="en-GB" sz="1600" dirty="0">
                <a:effectLst/>
              </a:rPr>
              <a:t> </a:t>
            </a:r>
            <a:br>
              <a:rPr lang="en-GB" sz="1600" dirty="0">
                <a:effectLst/>
              </a:rPr>
            </a:br>
            <a:r>
              <a:rPr lang="en-GB" sz="1600" kern="0" dirty="0">
                <a:solidFill>
                  <a:srgbClr val="000000"/>
                </a:solidFill>
                <a:effectLst/>
                <a:latin typeface="Segoe UI" panose="020B0502040204020203" pitchFamily="34" charset="0"/>
                <a:ea typeface="Times New Roman" panose="02020603050405020304" pitchFamily="18" charset="0"/>
              </a:rPr>
              <a:t>Standardize Text Entries</a:t>
            </a:r>
            <a:r>
              <a:rPr lang="en-GB" sz="1600" dirty="0">
                <a:effectLst/>
              </a:rPr>
              <a:t> </a:t>
            </a:r>
            <a:br>
              <a:rPr lang="en-GB" sz="1600" dirty="0">
                <a:effectLst/>
              </a:rPr>
            </a:br>
            <a:r>
              <a:rPr lang="en-GB" sz="1600" kern="0" dirty="0">
                <a:solidFill>
                  <a:srgbClr val="000000"/>
                </a:solidFill>
                <a:effectLst/>
                <a:latin typeface="Segoe UI" panose="020B0502040204020203" pitchFamily="34" charset="0"/>
                <a:ea typeface="Times New Roman" panose="02020603050405020304" pitchFamily="18" charset="0"/>
              </a:rPr>
              <a:t>Check for Outliers or Anomalies</a:t>
            </a:r>
            <a:r>
              <a:rPr lang="en-GB" sz="1600" dirty="0">
                <a:effectLst/>
              </a:rPr>
              <a:t> </a:t>
            </a:r>
            <a:endParaRPr lang="en-US" sz="1400" dirty="0">
              <a:latin typeface="Tahoma" panose="020B0604030504040204" pitchFamily="34" charset="0"/>
              <a:ea typeface="Tahoma" panose="020B0604030504040204" pitchFamily="34" charset="0"/>
              <a:cs typeface="Tahoma" panose="020B0604030504040204" pitchFamily="34" charset="0"/>
            </a:endParaRPr>
          </a:p>
        </p:txBody>
      </p:sp>
      <p:pic>
        <p:nvPicPr>
          <p:cNvPr id="8" name="Picture 7" descr="A screenshot of a computer&#10;&#10;Description automatically generated">
            <a:extLst>
              <a:ext uri="{FF2B5EF4-FFF2-40B4-BE49-F238E27FC236}">
                <a16:creationId xmlns:a16="http://schemas.microsoft.com/office/drawing/2014/main" id="{90C454D0-8846-92A7-D309-59B3659F9A3A}"/>
              </a:ext>
            </a:extLst>
          </p:cNvPr>
          <p:cNvPicPr>
            <a:picLocks noChangeAspect="1"/>
          </p:cNvPicPr>
          <p:nvPr/>
        </p:nvPicPr>
        <p:blipFill>
          <a:blip r:embed="rId3"/>
          <a:stretch>
            <a:fillRect/>
          </a:stretch>
        </p:blipFill>
        <p:spPr>
          <a:xfrm>
            <a:off x="593536" y="725049"/>
            <a:ext cx="4295621" cy="3256839"/>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F61352B2-A016-2247-25DB-64E889DAC417}"/>
              </a:ext>
            </a:extLst>
          </p:cNvPr>
          <p:cNvPicPr>
            <a:picLocks noChangeAspect="1"/>
          </p:cNvPicPr>
          <p:nvPr/>
        </p:nvPicPr>
        <p:blipFill>
          <a:blip r:embed="rId4"/>
          <a:stretch>
            <a:fillRect/>
          </a:stretch>
        </p:blipFill>
        <p:spPr>
          <a:xfrm>
            <a:off x="5457224" y="2340848"/>
            <a:ext cx="5896576" cy="4152027"/>
          </a:xfrm>
          <a:prstGeom prst="rect">
            <a:avLst/>
          </a:prstGeom>
        </p:spPr>
      </p:pic>
    </p:spTree>
    <p:extLst>
      <p:ext uri="{BB962C8B-B14F-4D97-AF65-F5344CB8AC3E}">
        <p14:creationId xmlns:p14="http://schemas.microsoft.com/office/powerpoint/2010/main" val="2964162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45B03B2E-DCB3-C07F-D4B2-38879395943E}"/>
              </a:ext>
            </a:extLst>
          </p:cNvPr>
          <p:cNvSpPr>
            <a:spLocks noGrp="1"/>
          </p:cNvSpPr>
          <p:nvPr>
            <p:ph type="title"/>
          </p:nvPr>
        </p:nvSpPr>
        <p:spPr/>
        <p:txBody>
          <a:bodyPr/>
          <a:lstStyle/>
          <a:p>
            <a:r>
              <a:rPr lang="en-US" dirty="0"/>
              <a:t>Use Tableau to determine Data insights</a:t>
            </a:r>
          </a:p>
        </p:txBody>
      </p:sp>
      <p:pic>
        <p:nvPicPr>
          <p:cNvPr id="5" name="Picture 4" descr="A screenshot of a computer&#10;&#10;Description automatically generated">
            <a:extLst>
              <a:ext uri="{FF2B5EF4-FFF2-40B4-BE49-F238E27FC236}">
                <a16:creationId xmlns:a16="http://schemas.microsoft.com/office/drawing/2014/main" id="{01777622-0FA7-D3B4-843A-B0FB23B14D14}"/>
              </a:ext>
            </a:extLst>
          </p:cNvPr>
          <p:cNvPicPr>
            <a:picLocks noChangeAspect="1"/>
          </p:cNvPicPr>
          <p:nvPr/>
        </p:nvPicPr>
        <p:blipFill>
          <a:blip r:embed="rId3"/>
          <a:stretch>
            <a:fillRect/>
          </a:stretch>
        </p:blipFill>
        <p:spPr>
          <a:xfrm>
            <a:off x="114300" y="1558918"/>
            <a:ext cx="7772400" cy="3740163"/>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C3BFD09-B2FF-9973-8776-CF5982AC5642}"/>
              </a:ext>
            </a:extLst>
          </p:cNvPr>
          <p:cNvPicPr>
            <a:picLocks noChangeAspect="1"/>
          </p:cNvPicPr>
          <p:nvPr/>
        </p:nvPicPr>
        <p:blipFill>
          <a:blip r:embed="rId4"/>
          <a:stretch>
            <a:fillRect/>
          </a:stretch>
        </p:blipFill>
        <p:spPr>
          <a:xfrm>
            <a:off x="8724900" y="1350985"/>
            <a:ext cx="3089764" cy="5448209"/>
          </a:xfrm>
          <a:prstGeom prst="rect">
            <a:avLst/>
          </a:prstGeom>
        </p:spPr>
      </p:pic>
    </p:spTree>
    <p:extLst>
      <p:ext uri="{BB962C8B-B14F-4D97-AF65-F5344CB8AC3E}">
        <p14:creationId xmlns:p14="http://schemas.microsoft.com/office/powerpoint/2010/main" val="1173625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6" name="Content Placeholder 5" descr="A map with dots on it&#10;&#10;Description automatically generated">
            <a:extLst>
              <a:ext uri="{FF2B5EF4-FFF2-40B4-BE49-F238E27FC236}">
                <a16:creationId xmlns:a16="http://schemas.microsoft.com/office/drawing/2014/main" id="{BAED3074-4E83-7354-B007-D266157E120C}"/>
              </a:ext>
            </a:extLst>
          </p:cNvPr>
          <p:cNvPicPr>
            <a:picLocks noGrp="1" noChangeAspect="1"/>
          </p:cNvPicPr>
          <p:nvPr>
            <p:ph idx="1"/>
          </p:nvPr>
        </p:nvPicPr>
        <p:blipFill>
          <a:blip r:embed="rId3"/>
          <a:stretch>
            <a:fillRect/>
          </a:stretch>
        </p:blipFill>
        <p:spPr>
          <a:xfrm>
            <a:off x="1290251" y="421004"/>
            <a:ext cx="9611497" cy="6070420"/>
          </a:xfrm>
        </p:spPr>
      </p:pic>
    </p:spTree>
    <p:extLst>
      <p:ext uri="{BB962C8B-B14F-4D97-AF65-F5344CB8AC3E}">
        <p14:creationId xmlns:p14="http://schemas.microsoft.com/office/powerpoint/2010/main" val="4015348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obby&#10;&#10;Description automatically generated">
            <a:extLst>
              <a:ext uri="{FF2B5EF4-FFF2-40B4-BE49-F238E27FC236}">
                <a16:creationId xmlns:a16="http://schemas.microsoft.com/office/drawing/2014/main" id="{E6145E48-81A6-AD86-A68E-0620F263E5ED}"/>
              </a:ext>
            </a:extLst>
          </p:cNvPr>
          <p:cNvPicPr>
            <a:picLocks noChangeAspect="1"/>
          </p:cNvPicPr>
          <p:nvPr/>
        </p:nvPicPr>
        <p:blipFill>
          <a:blip r:embed="rId2">
            <a:alphaModFix amt="35000"/>
          </a:blip>
          <a:stretch>
            <a:fillRect/>
          </a:stretch>
        </p:blipFill>
        <p:spPr>
          <a:xfrm>
            <a:off x="0" y="0"/>
            <a:ext cx="12192000" cy="6912428"/>
          </a:xfrm>
          <a:prstGeom prst="rect">
            <a:avLst/>
          </a:prstGeom>
        </p:spPr>
      </p:pic>
      <p:pic>
        <p:nvPicPr>
          <p:cNvPr id="6" name="Picture 5" descr="A screenshot of a map&#10;&#10;Description automatically generated">
            <a:extLst>
              <a:ext uri="{FF2B5EF4-FFF2-40B4-BE49-F238E27FC236}">
                <a16:creationId xmlns:a16="http://schemas.microsoft.com/office/drawing/2014/main" id="{72DB982F-DDF7-D0E7-C694-98BF04C4611E}"/>
              </a:ext>
            </a:extLst>
          </p:cNvPr>
          <p:cNvPicPr>
            <a:picLocks noChangeAspect="1"/>
          </p:cNvPicPr>
          <p:nvPr/>
        </p:nvPicPr>
        <p:blipFill>
          <a:blip r:embed="rId3"/>
          <a:stretch>
            <a:fillRect/>
          </a:stretch>
        </p:blipFill>
        <p:spPr>
          <a:xfrm>
            <a:off x="838200" y="510667"/>
            <a:ext cx="10515600" cy="5982208"/>
          </a:xfrm>
          <a:prstGeom prst="rect">
            <a:avLst/>
          </a:prstGeom>
        </p:spPr>
      </p:pic>
    </p:spTree>
    <p:extLst>
      <p:ext uri="{BB962C8B-B14F-4D97-AF65-F5344CB8AC3E}">
        <p14:creationId xmlns:p14="http://schemas.microsoft.com/office/powerpoint/2010/main" val="32893004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TotalTime>
  <Words>666</Words>
  <Application>Microsoft Macintosh PowerPoint</Application>
  <PresentationFormat>Widescreen</PresentationFormat>
  <Paragraphs>73</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Calibri Light</vt:lpstr>
      <vt:lpstr>Courier New</vt:lpstr>
      <vt:lpstr>Segoe UI</vt:lpstr>
      <vt:lpstr>Söhne</vt:lpstr>
      <vt:lpstr>Tahoma</vt:lpstr>
      <vt:lpstr>Office Theme</vt:lpstr>
      <vt:lpstr>Hotel Aggregator Analysis  Project 3 </vt:lpstr>
      <vt:lpstr>Table of Content </vt:lpstr>
      <vt:lpstr>PowerPoint Presentation</vt:lpstr>
      <vt:lpstr>Project Objective</vt:lpstr>
      <vt:lpstr>PowerPoint Presentation</vt:lpstr>
      <vt:lpstr>Data Preparation Steps - Data Cleaning in Excel Remove Duplicate Rows  Fix or Remove Missing Data  Correct Data Formatting  Standardize Text Entries  Check for Outliers or Anomalies </vt:lpstr>
      <vt:lpstr>Use Tableau to determine Data insights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Insights</vt:lpstr>
      <vt:lpstr>Key Insights</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Aggregator Analysis  Project 3 </dc:title>
  <dc:creator>Maria Pinto</dc:creator>
  <cp:lastModifiedBy>Maria Pinto</cp:lastModifiedBy>
  <cp:revision>2</cp:revision>
  <dcterms:created xsi:type="dcterms:W3CDTF">2024-05-17T23:43:34Z</dcterms:created>
  <dcterms:modified xsi:type="dcterms:W3CDTF">2024-05-18T13:39:18Z</dcterms:modified>
</cp:coreProperties>
</file>

<file path=docProps/thumbnail.jpeg>
</file>